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1"/>
    <p:sldMasterId id="2147483703" r:id="rId2"/>
    <p:sldMasterId id="2147483751" r:id="rId3"/>
    <p:sldMasterId id="2147483786" r:id="rId4"/>
  </p:sldMasterIdLst>
  <p:notesMasterIdLst>
    <p:notesMasterId r:id="rId33"/>
  </p:notesMasterIdLst>
  <p:handoutMasterIdLst>
    <p:handoutMasterId r:id="rId34"/>
  </p:handoutMasterIdLst>
  <p:sldIdLst>
    <p:sldId id="546" r:id="rId5"/>
    <p:sldId id="698" r:id="rId6"/>
    <p:sldId id="470" r:id="rId7"/>
    <p:sldId id="473" r:id="rId8"/>
    <p:sldId id="745" r:id="rId9"/>
    <p:sldId id="746" r:id="rId10"/>
    <p:sldId id="697" r:id="rId11"/>
    <p:sldId id="699" r:id="rId12"/>
    <p:sldId id="753" r:id="rId13"/>
    <p:sldId id="725" r:id="rId14"/>
    <p:sldId id="726" r:id="rId15"/>
    <p:sldId id="754" r:id="rId16"/>
    <p:sldId id="728" r:id="rId17"/>
    <p:sldId id="733" r:id="rId18"/>
    <p:sldId id="755" r:id="rId19"/>
    <p:sldId id="729" r:id="rId20"/>
    <p:sldId id="734" r:id="rId21"/>
    <p:sldId id="756" r:id="rId22"/>
    <p:sldId id="731" r:id="rId23"/>
    <p:sldId id="736" r:id="rId24"/>
    <p:sldId id="732" r:id="rId25"/>
    <p:sldId id="737" r:id="rId26"/>
    <p:sldId id="735" r:id="rId27"/>
    <p:sldId id="703" r:id="rId28"/>
    <p:sldId id="757" r:id="rId29"/>
    <p:sldId id="758" r:id="rId30"/>
    <p:sldId id="759" r:id="rId31"/>
    <p:sldId id="405" r:id="rId32"/>
  </p:sldIdLst>
  <p:sldSz cx="9144000" cy="5143500" type="screen16x9"/>
  <p:notesSz cx="6858000" cy="9144000"/>
  <p:defaultTextStyle>
    <a:defPPr>
      <a:defRPr lang="es-ES_trad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300" userDrawn="1">
          <p15:clr>
            <a:srgbClr val="A4A3A4"/>
          </p15:clr>
        </p15:guide>
        <p15:guide id="4" pos="2880">
          <p15:clr>
            <a:srgbClr val="A4A3A4"/>
          </p15:clr>
        </p15:guide>
        <p15:guide id="6" orient="horz" pos="16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L Nagaraj" initials="VN" lastIdx="13" clrIdx="0"/>
  <p:cmAuthor id="2" name="intellipaat" initials="i" lastIdx="1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85C8"/>
    <a:srgbClr val="4052D6"/>
    <a:srgbClr val="0070C0"/>
    <a:srgbClr val="2082C8"/>
    <a:srgbClr val="F173A7"/>
    <a:srgbClr val="661DB0"/>
    <a:srgbClr val="1B587C"/>
    <a:srgbClr val="FF5757"/>
    <a:srgbClr val="5AAAE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71" autoAdjust="0"/>
    <p:restoredTop sz="82505" autoAdjust="0"/>
  </p:normalViewPr>
  <p:slideViewPr>
    <p:cSldViewPr snapToGrid="0" snapToObjects="1" showGuides="1">
      <p:cViewPr>
        <p:scale>
          <a:sx n="33" d="100"/>
          <a:sy n="33" d="100"/>
        </p:scale>
        <p:origin x="2532" y="1098"/>
      </p:cViewPr>
      <p:guideLst>
        <p:guide orient="horz" pos="2300"/>
        <p:guide pos="2880"/>
        <p:guide orient="horz" pos="1620"/>
      </p:guideLst>
    </p:cSldViewPr>
  </p:slideViewPr>
  <p:outlineViewPr>
    <p:cViewPr>
      <p:scale>
        <a:sx n="33" d="100"/>
        <a:sy n="33" d="100"/>
      </p:scale>
      <p:origin x="0" y="-11384"/>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showGuides="1">
      <p:cViewPr varScale="1">
        <p:scale>
          <a:sx n="97" d="100"/>
          <a:sy n="97" d="100"/>
        </p:scale>
        <p:origin x="314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1FDAA2-155F-4D4D-80FA-13EF88C96703}" type="datetimeFigureOut">
              <a:rPr lang="es-ES_tradnl" smtClean="0"/>
              <a:t>05/11/2019</a:t>
            </a:fld>
            <a:endParaRPr lang="es-ES_tradnl"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D7FB22-0228-B54E-9266-921B6601F8FC}" type="slidenum">
              <a:rPr lang="es-ES_tradnl" smtClean="0"/>
              <a:t>‹#›</a:t>
            </a:fld>
            <a:endParaRPr lang="es-ES_tradnl" dirty="0"/>
          </a:p>
        </p:txBody>
      </p:sp>
    </p:spTree>
    <p:extLst>
      <p:ext uri="{BB962C8B-B14F-4D97-AF65-F5344CB8AC3E}">
        <p14:creationId xmlns:p14="http://schemas.microsoft.com/office/powerpoint/2010/main" val="43420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9BBC1D-01E7-2A4B-B48C-2CB88C1DD72F}" type="datetimeFigureOut">
              <a:rPr lang="es-ES_tradnl" smtClean="0"/>
              <a:t>05/11/2019</a:t>
            </a:fld>
            <a:endParaRPr lang="es-ES_tradn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7432D9-C447-114D-8AE4-4B69B11377B0}" type="slidenum">
              <a:rPr lang="es-ES_tradnl" smtClean="0"/>
              <a:t>‹#›</a:t>
            </a:fld>
            <a:endParaRPr lang="es-ES_tradnl" dirty="0"/>
          </a:p>
        </p:txBody>
      </p:sp>
    </p:spTree>
    <p:extLst>
      <p:ext uri="{BB962C8B-B14F-4D97-AF65-F5344CB8AC3E}">
        <p14:creationId xmlns:p14="http://schemas.microsoft.com/office/powerpoint/2010/main" val="118663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back to the forth module of data science.</a:t>
            </a:r>
          </a:p>
          <a:p>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668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28</a:t>
            </a:fld>
            <a:endParaRPr lang="es-ES_tradnl" dirty="0"/>
          </a:p>
        </p:txBody>
      </p:sp>
    </p:spTree>
    <p:extLst>
      <p:ext uri="{BB962C8B-B14F-4D97-AF65-F5344CB8AC3E}">
        <p14:creationId xmlns:p14="http://schemas.microsoft.com/office/powerpoint/2010/main" val="1169195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133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6753398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8657629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15695272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11405558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99377857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2763177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68891464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22771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61987865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47330322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484278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67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1919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743807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330804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26947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54839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9037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924015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00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194000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76439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700060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625338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150285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809759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898404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16257370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899221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194325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89691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503033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275594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664169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122013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6931635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9854261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Clear whitout slide 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145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Color Background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576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Color Background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3107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Color Background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9004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Color Background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212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0207678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Color Background 5">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1508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Color Background 6">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7157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37201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229019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7365966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7004524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2023529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2042268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1998855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449211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5807720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941318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6182067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215867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6424069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8950679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8044622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1797863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8655018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118439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70885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288942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7650038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3293641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160137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019823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900116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8303923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6906410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20142225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8826653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586612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209717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5735798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996999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9910683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1538077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1442594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7442772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39188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5529329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54310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32740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849841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663880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527691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25435307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2197100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9828422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19228650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0431549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4462688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9554032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56407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9494649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176808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23331612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2032661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3896038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0038346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54949436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153434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2091250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73969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672714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image" Target="../media/image3.png"/><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image" Target="../media/image3.png"/><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123BF02-B4C6-4694-88DF-50AD00B2DB53}"/>
              </a:ext>
            </a:extLst>
          </p:cNvPr>
          <p:cNvSpPr/>
          <p:nvPr userDrawn="1"/>
        </p:nvSpPr>
        <p:spPr>
          <a:xfrm>
            <a:off x="6586890" y="4837994"/>
            <a:ext cx="255711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a:t>
            </a:r>
            <a:r>
              <a:rPr lang="en-US" sz="1050" dirty="0" err="1">
                <a:solidFill>
                  <a:schemeClr val="tx1">
                    <a:lumMod val="50000"/>
                    <a:lumOff val="50000"/>
                  </a:schemeClr>
                </a:solidFill>
                <a:latin typeface="Lato" charset="0"/>
                <a:ea typeface="Lato" charset="0"/>
                <a:cs typeface="Lato" charset="0"/>
              </a:rPr>
              <a:t>IntelliPaat</a:t>
            </a:r>
            <a:r>
              <a:rPr lang="en-US" sz="1050" dirty="0">
                <a:solidFill>
                  <a:schemeClr val="tx1">
                    <a:lumMod val="50000"/>
                    <a:lumOff val="50000"/>
                  </a:schemeClr>
                </a:solidFill>
                <a:latin typeface="Lato" charset="0"/>
                <a:ea typeface="Lato" charset="0"/>
                <a:cs typeface="Lato" charset="0"/>
              </a:rPr>
              <a:t>, All rights reserved </a:t>
            </a:r>
            <a:endParaRPr lang="en-US" sz="1100" dirty="0"/>
          </a:p>
        </p:txBody>
      </p:sp>
    </p:spTree>
    <p:extLst>
      <p:ext uri="{BB962C8B-B14F-4D97-AF65-F5344CB8AC3E}">
        <p14:creationId xmlns:p14="http://schemas.microsoft.com/office/powerpoint/2010/main" val="1845885983"/>
      </p:ext>
    </p:extLst>
  </p:cSld>
  <p:clrMap bg1="lt1" tx1="dk1" bg2="lt2" tx2="dk2" accent1="accent1" accent2="accent2" accent3="accent3" accent4="accent4" accent5="accent5" accent6="accent6" hlink="hlink" folHlink="folHlink"/>
  <p:sldLayoutIdLst>
    <p:sldLayoutId id="2147483702" r:id="rId1"/>
    <p:sldLayoutId id="2147483721" r:id="rId2"/>
    <p:sldLayoutId id="2147483720" r:id="rId3"/>
    <p:sldLayoutId id="2147483719" r:id="rId4"/>
    <p:sldLayoutId id="2147483713" r:id="rId5"/>
    <p:sldLayoutId id="2147483718" r:id="rId6"/>
    <p:sldLayoutId id="2147483717" r:id="rId7"/>
    <p:sldLayoutId id="2147483716" r:id="rId8"/>
    <p:sldLayoutId id="2147483715" r:id="rId9"/>
    <p:sldLayoutId id="2147483714" r:id="rId10"/>
    <p:sldLayoutId id="2147483711" r:id="rId11"/>
    <p:sldLayoutId id="2147483712" r:id="rId12"/>
    <p:sldLayoutId id="2147483727" r:id="rId13"/>
    <p:sldLayoutId id="2147483748" r:id="rId14"/>
    <p:sldLayoutId id="2147483750" r:id="rId15"/>
    <p:sldLayoutId id="2147483747" r:id="rId16"/>
    <p:sldLayoutId id="2147483749" r:id="rId17"/>
    <p:sldLayoutId id="2147483740" r:id="rId18"/>
    <p:sldLayoutId id="2147483741" r:id="rId19"/>
    <p:sldLayoutId id="2147483739" r:id="rId20"/>
    <p:sldLayoutId id="2147483746" r:id="rId21"/>
    <p:sldLayoutId id="2147483745" r:id="rId22"/>
    <p:sldLayoutId id="2147483742" r:id="rId23"/>
    <p:sldLayoutId id="2147483743" r:id="rId24"/>
    <p:sldLayoutId id="2147483744" r:id="rId25"/>
    <p:sldLayoutId id="2147483738" r:id="rId26"/>
    <p:sldLayoutId id="2147483737" r:id="rId27"/>
    <p:sldLayoutId id="2147483726" r:id="rId28"/>
    <p:sldLayoutId id="2147483722" r:id="rId29"/>
    <p:sldLayoutId id="2147483723" r:id="rId30"/>
    <p:sldLayoutId id="2147483725" r:id="rId31"/>
    <p:sldLayoutId id="2147483724" r:id="rId32"/>
    <p:sldLayoutId id="2147483735" r:id="rId33"/>
    <p:sldLayoutId id="2147483734"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5465" userDrawn="1">
          <p15:clr>
            <a:srgbClr val="F26B43"/>
          </p15:clr>
        </p15:guide>
        <p15:guide id="4" pos="2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FB7C38-90C2-48D4-B3D5-4B1568A720BA}"/>
              </a:ext>
            </a:extLst>
          </p:cNvPr>
          <p:cNvSpPr/>
          <p:nvPr userDrawn="1"/>
        </p:nvSpPr>
        <p:spPr>
          <a:xfrm>
            <a:off x="6586890" y="4837994"/>
            <a:ext cx="255711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a:t>
            </a:r>
            <a:r>
              <a:rPr lang="en-US" sz="1050" dirty="0" err="1">
                <a:solidFill>
                  <a:schemeClr val="tx1">
                    <a:lumMod val="50000"/>
                    <a:lumOff val="50000"/>
                  </a:schemeClr>
                </a:solidFill>
                <a:latin typeface="Lato" charset="0"/>
                <a:ea typeface="Lato" charset="0"/>
                <a:cs typeface="Lato" charset="0"/>
              </a:rPr>
              <a:t>IntelliPaat</a:t>
            </a:r>
            <a:r>
              <a:rPr lang="en-US" sz="1050" dirty="0">
                <a:solidFill>
                  <a:schemeClr val="tx1">
                    <a:lumMod val="50000"/>
                    <a:lumOff val="50000"/>
                  </a:schemeClr>
                </a:solidFill>
                <a:latin typeface="Lato" charset="0"/>
                <a:ea typeface="Lato" charset="0"/>
                <a:cs typeface="Lato" charset="0"/>
              </a:rPr>
              <a:t>, All rights reserved </a:t>
            </a:r>
            <a:endParaRPr lang="en-US" sz="1100" dirty="0"/>
          </a:p>
        </p:txBody>
      </p:sp>
    </p:spTree>
    <p:extLst>
      <p:ext uri="{BB962C8B-B14F-4D97-AF65-F5344CB8AC3E}">
        <p14:creationId xmlns:p14="http://schemas.microsoft.com/office/powerpoint/2010/main" val="610404530"/>
      </p:ext>
    </p:extLst>
  </p:cSld>
  <p:clrMap bg1="lt1" tx1="dk1" bg2="lt2" tx2="dk2" accent1="accent1" accent2="accent2" accent3="accent3" accent4="accent4" accent5="accent5" accent6="accent6" hlink="hlink" folHlink="folHlink"/>
  <p:sldLayoutIdLst>
    <p:sldLayoutId id="2147483710" r:id="rId1"/>
    <p:sldLayoutId id="2147483728" r:id="rId2"/>
    <p:sldLayoutId id="2147483733" r:id="rId3"/>
    <p:sldLayoutId id="2147483729" r:id="rId4"/>
    <p:sldLayoutId id="2147483730" r:id="rId5"/>
    <p:sldLayoutId id="2147483731" r:id="rId6"/>
    <p:sldLayoutId id="21474837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484822" y="120416"/>
            <a:ext cx="1360574" cy="474284"/>
          </a:xfrm>
          <a:prstGeom prst="rect">
            <a:avLst/>
          </a:prstGeom>
        </p:spPr>
      </p:pic>
      <p:sp>
        <p:nvSpPr>
          <p:cNvPr id="6" name="Rectangle 5">
            <a:extLst>
              <a:ext uri="{FF2B5EF4-FFF2-40B4-BE49-F238E27FC236}">
                <a16:creationId xmlns:a16="http://schemas.microsoft.com/office/drawing/2014/main" id="{43DC9EC2-A8D8-46B8-B0B1-129A69C37370}"/>
              </a:ext>
            </a:extLst>
          </p:cNvPr>
          <p:cNvSpPr/>
          <p:nvPr userDrawn="1"/>
        </p:nvSpPr>
        <p:spPr>
          <a:xfrm>
            <a:off x="6586890" y="4837994"/>
            <a:ext cx="255711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a:t>
            </a:r>
            <a:r>
              <a:rPr lang="en-US" sz="1050" dirty="0" err="1">
                <a:solidFill>
                  <a:schemeClr val="tx1">
                    <a:lumMod val="50000"/>
                    <a:lumOff val="50000"/>
                  </a:schemeClr>
                </a:solidFill>
                <a:latin typeface="Lato" charset="0"/>
                <a:ea typeface="Lato" charset="0"/>
                <a:cs typeface="Lato" charset="0"/>
              </a:rPr>
              <a:t>IntelliPaat</a:t>
            </a:r>
            <a:r>
              <a:rPr lang="en-US" sz="1050" dirty="0">
                <a:solidFill>
                  <a:schemeClr val="tx1">
                    <a:lumMod val="50000"/>
                    <a:lumOff val="50000"/>
                  </a:schemeClr>
                </a:solidFill>
                <a:latin typeface="Lato" charset="0"/>
                <a:ea typeface="Lato" charset="0"/>
                <a:cs typeface="Lato" charset="0"/>
              </a:rPr>
              <a:t>, All rights reserved </a:t>
            </a:r>
            <a:endParaRPr lang="en-US" sz="1100" dirty="0"/>
          </a:p>
        </p:txBody>
      </p:sp>
      <p:cxnSp>
        <p:nvCxnSpPr>
          <p:cNvPr id="4" name="Straight Connector 3">
            <a:extLst>
              <a:ext uri="{FF2B5EF4-FFF2-40B4-BE49-F238E27FC236}">
                <a16:creationId xmlns:a16="http://schemas.microsoft.com/office/drawing/2014/main" id="{F5EC8A57-5E1B-4C34-A2DD-78F62397725D}"/>
              </a:ext>
            </a:extLst>
          </p:cNvPr>
          <p:cNvCxnSpPr>
            <a:cxnSpLocks/>
          </p:cNvCxnSpPr>
          <p:nvPr userDrawn="1"/>
        </p:nvCxnSpPr>
        <p:spPr>
          <a:xfrm flipH="1">
            <a:off x="302327" y="737420"/>
            <a:ext cx="8543069" cy="0"/>
          </a:xfrm>
          <a:prstGeom prst="line">
            <a:avLst/>
          </a:prstGeom>
          <a:ln w="28575">
            <a:solidFill>
              <a:schemeClr val="accent1"/>
            </a:solidFill>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17734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390156" y="117562"/>
            <a:ext cx="1665352" cy="580527"/>
          </a:xfrm>
          <a:prstGeom prst="rect">
            <a:avLst/>
          </a:prstGeom>
        </p:spPr>
      </p:pic>
      <p:sp>
        <p:nvSpPr>
          <p:cNvPr id="6" name="Rectangle 5">
            <a:extLst>
              <a:ext uri="{FF2B5EF4-FFF2-40B4-BE49-F238E27FC236}">
                <a16:creationId xmlns:a16="http://schemas.microsoft.com/office/drawing/2014/main" id="{8EE7E92E-F808-481A-9BB4-1E4B270CEE6C}"/>
              </a:ext>
            </a:extLst>
          </p:cNvPr>
          <p:cNvSpPr/>
          <p:nvPr userDrawn="1"/>
        </p:nvSpPr>
        <p:spPr>
          <a:xfrm>
            <a:off x="6586890" y="4837994"/>
            <a:ext cx="255711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a:t>
            </a:r>
            <a:r>
              <a:rPr lang="en-US" sz="1050" dirty="0" err="1">
                <a:solidFill>
                  <a:schemeClr val="tx1">
                    <a:lumMod val="50000"/>
                    <a:lumOff val="50000"/>
                  </a:schemeClr>
                </a:solidFill>
                <a:latin typeface="Lato" charset="0"/>
                <a:ea typeface="Lato" charset="0"/>
                <a:cs typeface="Lato" charset="0"/>
              </a:rPr>
              <a:t>IntelliPaat</a:t>
            </a:r>
            <a:r>
              <a:rPr lang="en-US" sz="1050" dirty="0">
                <a:solidFill>
                  <a:schemeClr val="tx1">
                    <a:lumMod val="50000"/>
                    <a:lumOff val="50000"/>
                  </a:schemeClr>
                </a:solidFill>
                <a:latin typeface="Lato" charset="0"/>
                <a:ea typeface="Lato" charset="0"/>
                <a:cs typeface="Lato" charset="0"/>
              </a:rPr>
              <a:t>, All rights reserved </a:t>
            </a:r>
            <a:endParaRPr lang="en-US" sz="1100" dirty="0"/>
          </a:p>
        </p:txBody>
      </p:sp>
    </p:spTree>
    <p:extLst>
      <p:ext uri="{BB962C8B-B14F-4D97-AF65-F5344CB8AC3E}">
        <p14:creationId xmlns:p14="http://schemas.microsoft.com/office/powerpoint/2010/main" val="90699954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 id="2147483817" r:id="rId31"/>
    <p:sldLayoutId id="2147483818" r:id="rId32"/>
    <p:sldLayoutId id="2147483819" r:id="rId33"/>
    <p:sldLayoutId id="2147483820"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1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2.xml"/><Relationship Id="rId6" Type="http://schemas.openxmlformats.org/officeDocument/2006/relationships/image" Target="../media/image12.svg"/><Relationship Id="rId11" Type="http://schemas.openxmlformats.org/officeDocument/2006/relationships/image" Target="../media/image6.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2.xml"/><Relationship Id="rId6" Type="http://schemas.openxmlformats.org/officeDocument/2006/relationships/image" Target="../media/image6.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2.xml"/><Relationship Id="rId6" Type="http://schemas.openxmlformats.org/officeDocument/2006/relationships/image" Target="../media/image6.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2.xml"/><Relationship Id="rId6" Type="http://schemas.openxmlformats.org/officeDocument/2006/relationships/image" Target="../media/image6.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12.svg"/><Relationship Id="rId12"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5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5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6F147F-C497-4FDA-958F-9D181C39771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8717" y="511897"/>
            <a:ext cx="2351113" cy="819578"/>
          </a:xfrm>
          <a:prstGeom prst="rect">
            <a:avLst/>
          </a:prstGeom>
        </p:spPr>
      </p:pic>
      <p:sp>
        <p:nvSpPr>
          <p:cNvPr id="6" name="Text Placeholder 1">
            <a:extLst>
              <a:ext uri="{FF2B5EF4-FFF2-40B4-BE49-F238E27FC236}">
                <a16:creationId xmlns:a16="http://schemas.microsoft.com/office/drawing/2014/main" id="{83893687-A2C9-405B-A571-BAB7736740DD}"/>
              </a:ext>
            </a:extLst>
          </p:cNvPr>
          <p:cNvSpPr txBox="1">
            <a:spLocks/>
          </p:cNvSpPr>
          <p:nvPr/>
        </p:nvSpPr>
        <p:spPr>
          <a:xfrm>
            <a:off x="348716" y="2283272"/>
            <a:ext cx="2977287" cy="576956"/>
          </a:xfrm>
          <a:prstGeom prst="rect">
            <a:avLst/>
          </a:prstGeom>
        </p:spPr>
        <p:txBody>
          <a:bodyP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pPr marL="0" indent="0" algn="ctr" defTabSz="914378">
              <a:spcBef>
                <a:spcPts val="1000"/>
              </a:spcBef>
              <a:buNone/>
              <a:defRPr/>
            </a:pPr>
            <a:r>
              <a:rPr lang="en-US" sz="3600"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rPr>
              <a:t>AWS DevOps</a:t>
            </a:r>
          </a:p>
        </p:txBody>
      </p:sp>
      <p:grpSp>
        <p:nvGrpSpPr>
          <p:cNvPr id="4" name="Group 3">
            <a:extLst>
              <a:ext uri="{FF2B5EF4-FFF2-40B4-BE49-F238E27FC236}">
                <a16:creationId xmlns:a16="http://schemas.microsoft.com/office/drawing/2014/main" id="{EF010DA6-10D7-4403-A630-44531AA921DD}"/>
              </a:ext>
            </a:extLst>
          </p:cNvPr>
          <p:cNvGrpSpPr/>
          <p:nvPr/>
        </p:nvGrpSpPr>
        <p:grpSpPr>
          <a:xfrm>
            <a:off x="3486420" y="441865"/>
            <a:ext cx="5660759" cy="4259769"/>
            <a:chOff x="3486420" y="185992"/>
            <a:chExt cx="5660759" cy="4259769"/>
          </a:xfrm>
        </p:grpSpPr>
        <p:pic>
          <p:nvPicPr>
            <p:cNvPr id="7" name="Picture 6">
              <a:extLst>
                <a:ext uri="{FF2B5EF4-FFF2-40B4-BE49-F238E27FC236}">
                  <a16:creationId xmlns:a16="http://schemas.microsoft.com/office/drawing/2014/main" id="{8ADED490-7D22-445A-80E3-877E45297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8639" y="185992"/>
              <a:ext cx="4529484" cy="25656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nature&#10;&#10;Description automatically generated">
              <a:extLst>
                <a:ext uri="{FF2B5EF4-FFF2-40B4-BE49-F238E27FC236}">
                  <a16:creationId xmlns:a16="http://schemas.microsoft.com/office/drawing/2014/main" id="{8E62ECE1-47BF-4787-BB29-E008AB40EA16}"/>
                </a:ext>
              </a:extLst>
            </p:cNvPr>
            <p:cNvPicPr>
              <a:picLocks noChangeAspect="1"/>
            </p:cNvPicPr>
            <p:nvPr/>
          </p:nvPicPr>
          <p:blipFill rotWithShape="1">
            <a:blip r:embed="rId5">
              <a:clrChange>
                <a:clrFrom>
                  <a:srgbClr val="35C2FF"/>
                </a:clrFrom>
                <a:clrTo>
                  <a:srgbClr val="35C2FF">
                    <a:alpha val="0"/>
                  </a:srgbClr>
                </a:clrTo>
              </a:clrChange>
              <a:duotone>
                <a:prstClr val="black"/>
                <a:schemeClr val="bg1">
                  <a:lumMod val="75000"/>
                  <a:tint val="45000"/>
                  <a:satMod val="400000"/>
                </a:schemeClr>
              </a:duotone>
            </a:blip>
            <a:srcRect l="2013" t="24480" r="20113" b="38570"/>
            <a:stretch/>
          </p:blipFill>
          <p:spPr>
            <a:xfrm>
              <a:off x="3486420" y="2371411"/>
              <a:ext cx="5660759" cy="2074350"/>
            </a:xfrm>
            <a:prstGeom prst="rect">
              <a:avLst/>
            </a:prstGeom>
          </p:spPr>
        </p:pic>
      </p:grpSp>
      <p:pic>
        <p:nvPicPr>
          <p:cNvPr id="8" name="Picture 7">
            <a:extLst>
              <a:ext uri="{FF2B5EF4-FFF2-40B4-BE49-F238E27FC236}">
                <a16:creationId xmlns:a16="http://schemas.microsoft.com/office/drawing/2014/main" id="{82F2B809-E88F-4540-8959-865084DCDFCC}"/>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4043864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1855971" y="1983016"/>
            <a:ext cx="5432057" cy="1177468"/>
          </a:xfrm>
        </p:spPr>
        <p:txBody>
          <a:bodyPr anchor="ctr"/>
          <a:lstStyle/>
          <a:p>
            <a:pPr algn="ctr"/>
            <a:r>
              <a:rPr lang="en-US" dirty="0"/>
              <a:t>AWS Developer Tools</a:t>
            </a:r>
          </a:p>
        </p:txBody>
      </p:sp>
      <p:pic>
        <p:nvPicPr>
          <p:cNvPr id="3" name="Picture 2">
            <a:extLst>
              <a:ext uri="{FF2B5EF4-FFF2-40B4-BE49-F238E27FC236}">
                <a16:creationId xmlns:a16="http://schemas.microsoft.com/office/drawing/2014/main" id="{5E28E2C8-3064-477C-B8C3-E1930BB41F9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121687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3F179C-C57A-430E-A63D-2CE119FD3ACC}"/>
              </a:ext>
            </a:extLst>
          </p:cNvPr>
          <p:cNvSpPr txBox="1"/>
          <p:nvPr/>
        </p:nvSpPr>
        <p:spPr>
          <a:xfrm>
            <a:off x="210111" y="168938"/>
            <a:ext cx="3343608" cy="523220"/>
          </a:xfrm>
          <a:prstGeom prst="rect">
            <a:avLst/>
          </a:prstGeom>
          <a:noFill/>
        </p:spPr>
        <p:txBody>
          <a:bodyPr wrap="none" rtlCol="0">
            <a:spAutoFit/>
          </a:bodyPr>
          <a:lstStyle/>
          <a:p>
            <a:r>
              <a:rPr lang="en-IN" sz="2800" b="1" dirty="0">
                <a:solidFill>
                  <a:schemeClr val="accent2"/>
                </a:solidFill>
              </a:rPr>
              <a:t>AWS Developer Tools</a:t>
            </a:r>
          </a:p>
        </p:txBody>
      </p:sp>
      <p:grpSp>
        <p:nvGrpSpPr>
          <p:cNvPr id="8" name="Group 7">
            <a:extLst>
              <a:ext uri="{FF2B5EF4-FFF2-40B4-BE49-F238E27FC236}">
                <a16:creationId xmlns:a16="http://schemas.microsoft.com/office/drawing/2014/main" id="{AB2A6B66-445F-477E-A903-32EABCCCF6B0}"/>
              </a:ext>
            </a:extLst>
          </p:cNvPr>
          <p:cNvGrpSpPr/>
          <p:nvPr/>
        </p:nvGrpSpPr>
        <p:grpSpPr>
          <a:xfrm>
            <a:off x="3822871" y="919528"/>
            <a:ext cx="1498257" cy="1481014"/>
            <a:chOff x="3822871" y="919528"/>
            <a:chExt cx="1498257" cy="1481014"/>
          </a:xfrm>
        </p:grpSpPr>
        <p:sp>
          <p:nvSpPr>
            <p:cNvPr id="4" name="Oval 3">
              <a:extLst>
                <a:ext uri="{FF2B5EF4-FFF2-40B4-BE49-F238E27FC236}">
                  <a16:creationId xmlns:a16="http://schemas.microsoft.com/office/drawing/2014/main" id="{2C3FF03F-DB97-439C-B440-B9623C1DE3CD}"/>
                </a:ext>
              </a:extLst>
            </p:cNvPr>
            <p:cNvSpPr/>
            <p:nvPr/>
          </p:nvSpPr>
          <p:spPr>
            <a:xfrm>
              <a:off x="3822871" y="919528"/>
              <a:ext cx="1498257" cy="1481014"/>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22" name="Picture 2">
              <a:extLst>
                <a:ext uri="{FF2B5EF4-FFF2-40B4-BE49-F238E27FC236}">
                  <a16:creationId xmlns:a16="http://schemas.microsoft.com/office/drawing/2014/main" id="{67C102BB-7750-4EC3-8577-B7CFBAC2FADB}"/>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739" t="16994" r="23739" b="16994"/>
            <a:stretch/>
          </p:blipFill>
          <p:spPr bwMode="auto">
            <a:xfrm>
              <a:off x="4059532" y="1331929"/>
              <a:ext cx="1024934" cy="6763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F071CFA9-4B1A-409A-B056-894AC531FBC7}"/>
              </a:ext>
            </a:extLst>
          </p:cNvPr>
          <p:cNvGrpSpPr/>
          <p:nvPr/>
        </p:nvGrpSpPr>
        <p:grpSpPr>
          <a:xfrm>
            <a:off x="401934" y="2400543"/>
            <a:ext cx="4170066" cy="2039460"/>
            <a:chOff x="401934" y="2400543"/>
            <a:chExt cx="4170066" cy="2039460"/>
          </a:xfrm>
        </p:grpSpPr>
        <p:grpSp>
          <p:nvGrpSpPr>
            <p:cNvPr id="2" name="Group 1">
              <a:extLst>
                <a:ext uri="{FF2B5EF4-FFF2-40B4-BE49-F238E27FC236}">
                  <a16:creationId xmlns:a16="http://schemas.microsoft.com/office/drawing/2014/main" id="{7FE5EB0D-9D86-4E8B-8D60-8FE4E05817A9}"/>
                </a:ext>
              </a:extLst>
            </p:cNvPr>
            <p:cNvGrpSpPr/>
            <p:nvPr/>
          </p:nvGrpSpPr>
          <p:grpSpPr>
            <a:xfrm>
              <a:off x="733530" y="2400543"/>
              <a:ext cx="3838470" cy="1635473"/>
              <a:chOff x="733530" y="2400543"/>
              <a:chExt cx="3838470" cy="1635473"/>
            </a:xfrm>
          </p:grpSpPr>
          <p:pic>
            <p:nvPicPr>
              <p:cNvPr id="43" name="Graphic 42">
                <a:extLst>
                  <a:ext uri="{FF2B5EF4-FFF2-40B4-BE49-F238E27FC236}">
                    <a16:creationId xmlns:a16="http://schemas.microsoft.com/office/drawing/2014/main" id="{69805A08-F30D-482A-9316-236F99FD6D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3530" y="3165226"/>
                <a:ext cx="870790" cy="870790"/>
              </a:xfrm>
              <a:prstGeom prst="rect">
                <a:avLst/>
              </a:prstGeom>
            </p:spPr>
          </p:pic>
          <p:cxnSp>
            <p:nvCxnSpPr>
              <p:cNvPr id="12" name="Connector: Elbow 11">
                <a:extLst>
                  <a:ext uri="{FF2B5EF4-FFF2-40B4-BE49-F238E27FC236}">
                    <a16:creationId xmlns:a16="http://schemas.microsoft.com/office/drawing/2014/main" id="{A2611BF7-118A-453A-92EB-464DC685556B}"/>
                  </a:ext>
                </a:extLst>
              </p:cNvPr>
              <p:cNvCxnSpPr>
                <a:stCxn id="4" idx="4"/>
                <a:endCxn id="43" idx="0"/>
              </p:cNvCxnSpPr>
              <p:nvPr/>
            </p:nvCxnSpPr>
            <p:spPr>
              <a:xfrm rot="5400000">
                <a:off x="2488121" y="1081347"/>
                <a:ext cx="764684" cy="3403075"/>
              </a:xfrm>
              <a:prstGeom prst="bentConnector3">
                <a:avLst/>
              </a:prstGeom>
              <a:ln w="38100">
                <a:solidFill>
                  <a:srgbClr val="4052D6"/>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E38A046D-CA34-4228-9183-C5F8FAFDE80A}"/>
                </a:ext>
              </a:extLst>
            </p:cNvPr>
            <p:cNvSpPr txBox="1"/>
            <p:nvPr/>
          </p:nvSpPr>
          <p:spPr>
            <a:xfrm>
              <a:off x="401934" y="4139921"/>
              <a:ext cx="1547446" cy="300082"/>
            </a:xfrm>
            <a:prstGeom prst="rect">
              <a:avLst/>
            </a:prstGeom>
            <a:noFill/>
          </p:spPr>
          <p:txBody>
            <a:bodyPr wrap="square" rtlCol="0">
              <a:spAutoFit/>
            </a:bodyPr>
            <a:lstStyle/>
            <a:p>
              <a:pPr algn="ctr"/>
              <a:r>
                <a:rPr lang="en-IN" b="1" dirty="0"/>
                <a:t>CodeCommit</a:t>
              </a:r>
            </a:p>
          </p:txBody>
        </p:sp>
      </p:grpSp>
      <p:grpSp>
        <p:nvGrpSpPr>
          <p:cNvPr id="11" name="Group 10">
            <a:extLst>
              <a:ext uri="{FF2B5EF4-FFF2-40B4-BE49-F238E27FC236}">
                <a16:creationId xmlns:a16="http://schemas.microsoft.com/office/drawing/2014/main" id="{26CA7F58-E9F7-4A13-97BE-86414A3DB3B6}"/>
              </a:ext>
            </a:extLst>
          </p:cNvPr>
          <p:cNvGrpSpPr/>
          <p:nvPr/>
        </p:nvGrpSpPr>
        <p:grpSpPr>
          <a:xfrm>
            <a:off x="2667590" y="2400543"/>
            <a:ext cx="1904410" cy="2039460"/>
            <a:chOff x="2667590" y="2400543"/>
            <a:chExt cx="1904410" cy="2039460"/>
          </a:xfrm>
        </p:grpSpPr>
        <p:grpSp>
          <p:nvGrpSpPr>
            <p:cNvPr id="5" name="Group 4">
              <a:extLst>
                <a:ext uri="{FF2B5EF4-FFF2-40B4-BE49-F238E27FC236}">
                  <a16:creationId xmlns:a16="http://schemas.microsoft.com/office/drawing/2014/main" id="{36CE0E58-07D1-43C6-9BEB-30C0A834DA9B}"/>
                </a:ext>
              </a:extLst>
            </p:cNvPr>
            <p:cNvGrpSpPr/>
            <p:nvPr/>
          </p:nvGrpSpPr>
          <p:grpSpPr>
            <a:xfrm>
              <a:off x="3005918" y="2400543"/>
              <a:ext cx="1566082" cy="1635473"/>
              <a:chOff x="3005918" y="2400543"/>
              <a:chExt cx="1566082" cy="1635473"/>
            </a:xfrm>
          </p:grpSpPr>
          <p:pic>
            <p:nvPicPr>
              <p:cNvPr id="38" name="Graphic 37">
                <a:extLst>
                  <a:ext uri="{FF2B5EF4-FFF2-40B4-BE49-F238E27FC236}">
                    <a16:creationId xmlns:a16="http://schemas.microsoft.com/office/drawing/2014/main" id="{035EC056-F85A-4160-9254-9F281368AA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5918" y="3165226"/>
                <a:ext cx="870790" cy="870790"/>
              </a:xfrm>
              <a:prstGeom prst="rect">
                <a:avLst/>
              </a:prstGeom>
            </p:spPr>
          </p:pic>
          <p:cxnSp>
            <p:nvCxnSpPr>
              <p:cNvPr id="50" name="Connector: Elbow 49">
                <a:extLst>
                  <a:ext uri="{FF2B5EF4-FFF2-40B4-BE49-F238E27FC236}">
                    <a16:creationId xmlns:a16="http://schemas.microsoft.com/office/drawing/2014/main" id="{C747F88A-75E2-4C4C-86AD-3D4267B9B6C7}"/>
                  </a:ext>
                </a:extLst>
              </p:cNvPr>
              <p:cNvCxnSpPr>
                <a:cxnSpLocks/>
                <a:stCxn id="4" idx="4"/>
                <a:endCxn id="38" idx="0"/>
              </p:cNvCxnSpPr>
              <p:nvPr/>
            </p:nvCxnSpPr>
            <p:spPr>
              <a:xfrm rot="5400000">
                <a:off x="3624315" y="2217541"/>
                <a:ext cx="764684" cy="1130687"/>
              </a:xfrm>
              <a:prstGeom prst="bentConnector3">
                <a:avLst>
                  <a:gd name="adj1" fmla="val 50000"/>
                </a:avLst>
              </a:prstGeom>
              <a:ln w="38100">
                <a:solidFill>
                  <a:srgbClr val="4052D6"/>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ED610219-2A20-4200-95E0-74F8A314B8DA}"/>
                </a:ext>
              </a:extLst>
            </p:cNvPr>
            <p:cNvSpPr txBox="1"/>
            <p:nvPr/>
          </p:nvSpPr>
          <p:spPr>
            <a:xfrm>
              <a:off x="2667590" y="4139921"/>
              <a:ext cx="1547446" cy="300082"/>
            </a:xfrm>
            <a:prstGeom prst="rect">
              <a:avLst/>
            </a:prstGeom>
            <a:noFill/>
          </p:spPr>
          <p:txBody>
            <a:bodyPr wrap="square" rtlCol="0">
              <a:spAutoFit/>
            </a:bodyPr>
            <a:lstStyle/>
            <a:p>
              <a:pPr algn="ctr"/>
              <a:r>
                <a:rPr lang="en-IN" b="1" dirty="0"/>
                <a:t>CodeBuild</a:t>
              </a:r>
            </a:p>
          </p:txBody>
        </p:sp>
      </p:grpSp>
      <p:grpSp>
        <p:nvGrpSpPr>
          <p:cNvPr id="13" name="Group 12">
            <a:extLst>
              <a:ext uri="{FF2B5EF4-FFF2-40B4-BE49-F238E27FC236}">
                <a16:creationId xmlns:a16="http://schemas.microsoft.com/office/drawing/2014/main" id="{D3E733F8-EAD4-4EF2-A561-F5D62F78745E}"/>
              </a:ext>
            </a:extLst>
          </p:cNvPr>
          <p:cNvGrpSpPr/>
          <p:nvPr/>
        </p:nvGrpSpPr>
        <p:grpSpPr>
          <a:xfrm>
            <a:off x="4572000" y="2400542"/>
            <a:ext cx="1904412" cy="2039461"/>
            <a:chOff x="4572000" y="2400542"/>
            <a:chExt cx="1904412" cy="2039461"/>
          </a:xfrm>
        </p:grpSpPr>
        <p:grpSp>
          <p:nvGrpSpPr>
            <p:cNvPr id="6" name="Group 5">
              <a:extLst>
                <a:ext uri="{FF2B5EF4-FFF2-40B4-BE49-F238E27FC236}">
                  <a16:creationId xmlns:a16="http://schemas.microsoft.com/office/drawing/2014/main" id="{FFDB98B1-F9F9-4F1B-B388-F15E89AA9162}"/>
                </a:ext>
              </a:extLst>
            </p:cNvPr>
            <p:cNvGrpSpPr/>
            <p:nvPr/>
          </p:nvGrpSpPr>
          <p:grpSpPr>
            <a:xfrm>
              <a:off x="4572000" y="2400542"/>
              <a:ext cx="1571589" cy="1635474"/>
              <a:chOff x="4572000" y="2400542"/>
              <a:chExt cx="1571589" cy="1635474"/>
            </a:xfrm>
          </p:grpSpPr>
          <p:pic>
            <p:nvPicPr>
              <p:cNvPr id="44" name="Graphic 43">
                <a:extLst>
                  <a:ext uri="{FF2B5EF4-FFF2-40B4-BE49-F238E27FC236}">
                    <a16:creationId xmlns:a16="http://schemas.microsoft.com/office/drawing/2014/main" id="{FE6545AB-3899-40AC-AF67-546A5B8F8A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72799" y="3165226"/>
                <a:ext cx="870790" cy="870790"/>
              </a:xfrm>
              <a:prstGeom prst="rect">
                <a:avLst/>
              </a:prstGeom>
            </p:spPr>
          </p:pic>
          <p:cxnSp>
            <p:nvCxnSpPr>
              <p:cNvPr id="51" name="Connector: Elbow 50">
                <a:extLst>
                  <a:ext uri="{FF2B5EF4-FFF2-40B4-BE49-F238E27FC236}">
                    <a16:creationId xmlns:a16="http://schemas.microsoft.com/office/drawing/2014/main" id="{03BF9442-03F9-4DCB-9127-FAC34A9506D3}"/>
                  </a:ext>
                </a:extLst>
              </p:cNvPr>
              <p:cNvCxnSpPr>
                <a:cxnSpLocks/>
                <a:stCxn id="4" idx="4"/>
                <a:endCxn id="44" idx="0"/>
              </p:cNvCxnSpPr>
              <p:nvPr/>
            </p:nvCxnSpPr>
            <p:spPr>
              <a:xfrm rot="16200000" flipH="1">
                <a:off x="4757755" y="2214787"/>
                <a:ext cx="764684" cy="1136194"/>
              </a:xfrm>
              <a:prstGeom prst="bentConnector3">
                <a:avLst>
                  <a:gd name="adj1" fmla="val 50000"/>
                </a:avLst>
              </a:prstGeom>
              <a:ln w="38100">
                <a:solidFill>
                  <a:srgbClr val="4052D6"/>
                </a:solidFill>
                <a:tailEnd type="triangle"/>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C6C04F83-A55F-42A9-9F57-26EF9D10221A}"/>
                </a:ext>
              </a:extLst>
            </p:cNvPr>
            <p:cNvSpPr txBox="1"/>
            <p:nvPr/>
          </p:nvSpPr>
          <p:spPr>
            <a:xfrm>
              <a:off x="4928966" y="4139921"/>
              <a:ext cx="1547446" cy="300082"/>
            </a:xfrm>
            <a:prstGeom prst="rect">
              <a:avLst/>
            </a:prstGeom>
            <a:noFill/>
          </p:spPr>
          <p:txBody>
            <a:bodyPr wrap="square" rtlCol="0">
              <a:spAutoFit/>
            </a:bodyPr>
            <a:lstStyle/>
            <a:p>
              <a:pPr algn="ctr"/>
              <a:r>
                <a:rPr lang="en-IN" b="1" dirty="0"/>
                <a:t>CodeDeploy</a:t>
              </a:r>
            </a:p>
          </p:txBody>
        </p:sp>
      </p:grpSp>
      <p:grpSp>
        <p:nvGrpSpPr>
          <p:cNvPr id="14" name="Group 13">
            <a:extLst>
              <a:ext uri="{FF2B5EF4-FFF2-40B4-BE49-F238E27FC236}">
                <a16:creationId xmlns:a16="http://schemas.microsoft.com/office/drawing/2014/main" id="{64E61174-1E1C-4D41-8E80-10FA5B4B651F}"/>
              </a:ext>
            </a:extLst>
          </p:cNvPr>
          <p:cNvGrpSpPr/>
          <p:nvPr/>
        </p:nvGrpSpPr>
        <p:grpSpPr>
          <a:xfrm>
            <a:off x="4571999" y="2400542"/>
            <a:ext cx="4176799" cy="2039461"/>
            <a:chOff x="4571999" y="2400542"/>
            <a:chExt cx="4176799" cy="2039461"/>
          </a:xfrm>
        </p:grpSpPr>
        <p:grpSp>
          <p:nvGrpSpPr>
            <p:cNvPr id="7" name="Group 6">
              <a:extLst>
                <a:ext uri="{FF2B5EF4-FFF2-40B4-BE49-F238E27FC236}">
                  <a16:creationId xmlns:a16="http://schemas.microsoft.com/office/drawing/2014/main" id="{A64856EA-1C49-4BF1-924B-FDA14DD05FF6}"/>
                </a:ext>
              </a:extLst>
            </p:cNvPr>
            <p:cNvGrpSpPr/>
            <p:nvPr/>
          </p:nvGrpSpPr>
          <p:grpSpPr>
            <a:xfrm>
              <a:off x="4571999" y="2400542"/>
              <a:ext cx="3838471" cy="1635474"/>
              <a:chOff x="4571999" y="2400542"/>
              <a:chExt cx="3838471" cy="1635474"/>
            </a:xfrm>
          </p:grpSpPr>
          <p:pic>
            <p:nvPicPr>
              <p:cNvPr id="49" name="Graphic 48">
                <a:extLst>
                  <a:ext uri="{FF2B5EF4-FFF2-40B4-BE49-F238E27FC236}">
                    <a16:creationId xmlns:a16="http://schemas.microsoft.com/office/drawing/2014/main" id="{1633E67C-8DE8-4B41-902C-C72D282136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9680" y="3165226"/>
                <a:ext cx="870790" cy="870790"/>
              </a:xfrm>
              <a:prstGeom prst="rect">
                <a:avLst/>
              </a:prstGeom>
            </p:spPr>
          </p:pic>
          <p:cxnSp>
            <p:nvCxnSpPr>
              <p:cNvPr id="52" name="Connector: Elbow 51">
                <a:extLst>
                  <a:ext uri="{FF2B5EF4-FFF2-40B4-BE49-F238E27FC236}">
                    <a16:creationId xmlns:a16="http://schemas.microsoft.com/office/drawing/2014/main" id="{08E4EB7D-82DE-4323-8ACD-AD7BB3E147CC}"/>
                  </a:ext>
                </a:extLst>
              </p:cNvPr>
              <p:cNvCxnSpPr>
                <a:cxnSpLocks/>
                <a:stCxn id="4" idx="4"/>
                <a:endCxn id="49" idx="0"/>
              </p:cNvCxnSpPr>
              <p:nvPr/>
            </p:nvCxnSpPr>
            <p:spPr>
              <a:xfrm rot="16200000" flipH="1">
                <a:off x="5891195" y="1081346"/>
                <a:ext cx="764684" cy="3403075"/>
              </a:xfrm>
              <a:prstGeom prst="bentConnector3">
                <a:avLst>
                  <a:gd name="adj1" fmla="val 50000"/>
                </a:avLst>
              </a:prstGeom>
              <a:ln w="38100">
                <a:solidFill>
                  <a:srgbClr val="4052D6"/>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0DAF5685-DAF0-4D23-A63D-79BEEFB4D5A1}"/>
                </a:ext>
              </a:extLst>
            </p:cNvPr>
            <p:cNvSpPr txBox="1"/>
            <p:nvPr/>
          </p:nvSpPr>
          <p:spPr>
            <a:xfrm>
              <a:off x="7201352" y="4139921"/>
              <a:ext cx="1547446" cy="300082"/>
            </a:xfrm>
            <a:prstGeom prst="rect">
              <a:avLst/>
            </a:prstGeom>
            <a:noFill/>
          </p:spPr>
          <p:txBody>
            <a:bodyPr wrap="square" rtlCol="0">
              <a:spAutoFit/>
            </a:bodyPr>
            <a:lstStyle/>
            <a:p>
              <a:pPr algn="ctr"/>
              <a:r>
                <a:rPr lang="en-IN" b="1" dirty="0"/>
                <a:t>CodePipeline</a:t>
              </a:r>
            </a:p>
          </p:txBody>
        </p:sp>
      </p:grpSp>
      <p:pic>
        <p:nvPicPr>
          <p:cNvPr id="26" name="Picture 25">
            <a:extLst>
              <a:ext uri="{FF2B5EF4-FFF2-40B4-BE49-F238E27FC236}">
                <a16:creationId xmlns:a16="http://schemas.microsoft.com/office/drawing/2014/main" id="{B1D8A1F1-A50D-4C8D-9841-102939395AE2}"/>
              </a:ext>
            </a:extLst>
          </p:cNvPr>
          <p:cNvPicPr>
            <a:picLocks noChangeAspect="1"/>
          </p:cNvPicPr>
          <p:nvPr/>
        </p:nvPicPr>
        <p:blipFill>
          <a:blip r:embed="rId11"/>
          <a:stretch>
            <a:fillRect/>
          </a:stretch>
        </p:blipFill>
        <p:spPr>
          <a:xfrm>
            <a:off x="0" y="0"/>
            <a:ext cx="9144000" cy="5143500"/>
          </a:xfrm>
          <a:prstGeom prst="rect">
            <a:avLst/>
          </a:prstGeom>
        </p:spPr>
      </p:pic>
    </p:spTree>
    <p:extLst>
      <p:ext uri="{BB962C8B-B14F-4D97-AF65-F5344CB8AC3E}">
        <p14:creationId xmlns:p14="http://schemas.microsoft.com/office/powerpoint/2010/main" val="91766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3F179C-C57A-430E-A63D-2CE119FD3ACC}"/>
              </a:ext>
            </a:extLst>
          </p:cNvPr>
          <p:cNvSpPr txBox="1"/>
          <p:nvPr/>
        </p:nvSpPr>
        <p:spPr>
          <a:xfrm>
            <a:off x="210111" y="168938"/>
            <a:ext cx="3343608" cy="523220"/>
          </a:xfrm>
          <a:prstGeom prst="rect">
            <a:avLst/>
          </a:prstGeom>
          <a:noFill/>
        </p:spPr>
        <p:txBody>
          <a:bodyPr wrap="none" rtlCol="0">
            <a:spAutoFit/>
          </a:bodyPr>
          <a:lstStyle/>
          <a:p>
            <a:r>
              <a:rPr lang="en-IN" sz="2800" b="1" dirty="0">
                <a:solidFill>
                  <a:schemeClr val="accent2"/>
                </a:solidFill>
              </a:rPr>
              <a:t>AWS Developer Tools</a:t>
            </a:r>
          </a:p>
        </p:txBody>
      </p:sp>
      <p:pic>
        <p:nvPicPr>
          <p:cNvPr id="3" name="Picture 2">
            <a:extLst>
              <a:ext uri="{FF2B5EF4-FFF2-40B4-BE49-F238E27FC236}">
                <a16:creationId xmlns:a16="http://schemas.microsoft.com/office/drawing/2014/main" id="{C2506152-0005-48BF-A4F8-3FC6C7B950F3}"/>
              </a:ext>
            </a:extLst>
          </p:cNvPr>
          <p:cNvPicPr>
            <a:picLocks noChangeAspect="1"/>
          </p:cNvPicPr>
          <p:nvPr/>
        </p:nvPicPr>
        <p:blipFill>
          <a:blip r:embed="rId2"/>
          <a:stretch>
            <a:fillRect/>
          </a:stretch>
        </p:blipFill>
        <p:spPr>
          <a:xfrm>
            <a:off x="984738" y="812446"/>
            <a:ext cx="7174524" cy="4011390"/>
          </a:xfrm>
          <a:prstGeom prst="rect">
            <a:avLst/>
          </a:prstGeom>
        </p:spPr>
      </p:pic>
      <p:pic>
        <p:nvPicPr>
          <p:cNvPr id="4" name="Picture 3">
            <a:extLst>
              <a:ext uri="{FF2B5EF4-FFF2-40B4-BE49-F238E27FC236}">
                <a16:creationId xmlns:a16="http://schemas.microsoft.com/office/drawing/2014/main" id="{C6C9E4F6-1915-4D20-B092-02C8DA8F2699}"/>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788586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2080009" y="2126136"/>
            <a:ext cx="4983982" cy="891228"/>
          </a:xfrm>
        </p:spPr>
        <p:txBody>
          <a:bodyPr anchor="ctr"/>
          <a:lstStyle/>
          <a:p>
            <a:pPr algn="ctr"/>
            <a:r>
              <a:rPr lang="en-US" dirty="0"/>
              <a:t>AWS CodeCommit</a:t>
            </a:r>
          </a:p>
        </p:txBody>
      </p:sp>
      <p:pic>
        <p:nvPicPr>
          <p:cNvPr id="3" name="Picture 2">
            <a:extLst>
              <a:ext uri="{FF2B5EF4-FFF2-40B4-BE49-F238E27FC236}">
                <a16:creationId xmlns:a16="http://schemas.microsoft.com/office/drawing/2014/main" id="{871A7DB9-E4E8-481C-B789-64F53B3F3E3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128176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3F179C-C57A-430E-A63D-2CE119FD3ACC}"/>
              </a:ext>
            </a:extLst>
          </p:cNvPr>
          <p:cNvSpPr txBox="1"/>
          <p:nvPr/>
        </p:nvSpPr>
        <p:spPr>
          <a:xfrm>
            <a:off x="210111" y="168938"/>
            <a:ext cx="3663375" cy="523220"/>
          </a:xfrm>
          <a:prstGeom prst="rect">
            <a:avLst/>
          </a:prstGeom>
          <a:noFill/>
        </p:spPr>
        <p:txBody>
          <a:bodyPr wrap="none" rtlCol="0">
            <a:spAutoFit/>
          </a:bodyPr>
          <a:lstStyle/>
          <a:p>
            <a:r>
              <a:rPr lang="en-IN" sz="2800" b="1" dirty="0">
                <a:solidFill>
                  <a:schemeClr val="accent2"/>
                </a:solidFill>
              </a:rPr>
              <a:t>Why AWS CodeCommit</a:t>
            </a:r>
          </a:p>
        </p:txBody>
      </p:sp>
      <p:sp>
        <p:nvSpPr>
          <p:cNvPr id="31" name="Rectangle: Rounded Corners 30">
            <a:extLst>
              <a:ext uri="{FF2B5EF4-FFF2-40B4-BE49-F238E27FC236}">
                <a16:creationId xmlns:a16="http://schemas.microsoft.com/office/drawing/2014/main" id="{15C3D58C-68DA-4E80-ACC6-26B196B09535}"/>
              </a:ext>
            </a:extLst>
          </p:cNvPr>
          <p:cNvSpPr/>
          <p:nvPr/>
        </p:nvSpPr>
        <p:spPr>
          <a:xfrm>
            <a:off x="874207" y="1091169"/>
            <a:ext cx="7395586" cy="632208"/>
          </a:xfrm>
          <a:prstGeom prst="roundRect">
            <a:avLst/>
          </a:prstGeom>
          <a:solidFill>
            <a:schemeClr val="bg1"/>
          </a:solidFill>
          <a:ln w="2857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CodeCommit is a version control tool provided by AWS and it provides a lot of free features</a:t>
            </a:r>
            <a:endParaRPr lang="en-IN" dirty="0">
              <a:solidFill>
                <a:schemeClr val="tx1"/>
              </a:solidFill>
            </a:endParaRPr>
          </a:p>
        </p:txBody>
      </p:sp>
      <p:pic>
        <p:nvPicPr>
          <p:cNvPr id="2" name="Picture 1">
            <a:extLst>
              <a:ext uri="{FF2B5EF4-FFF2-40B4-BE49-F238E27FC236}">
                <a16:creationId xmlns:a16="http://schemas.microsoft.com/office/drawing/2014/main" id="{F6C8B45E-6850-4BDA-ADE6-2DBECF73C985}"/>
              </a:ext>
            </a:extLst>
          </p:cNvPr>
          <p:cNvPicPr>
            <a:picLocks noChangeAspect="1"/>
          </p:cNvPicPr>
          <p:nvPr/>
        </p:nvPicPr>
        <p:blipFill rotWithShape="1">
          <a:blip r:embed="rId2"/>
          <a:srcRect l="3120" t="5707" r="2364" b="6575"/>
          <a:stretch/>
        </p:blipFill>
        <p:spPr>
          <a:xfrm>
            <a:off x="3406390" y="1923482"/>
            <a:ext cx="2331220" cy="2993284"/>
          </a:xfrm>
          <a:prstGeom prst="rect">
            <a:avLst/>
          </a:prstGeom>
        </p:spPr>
      </p:pic>
      <p:pic>
        <p:nvPicPr>
          <p:cNvPr id="5" name="Picture 4">
            <a:extLst>
              <a:ext uri="{FF2B5EF4-FFF2-40B4-BE49-F238E27FC236}">
                <a16:creationId xmlns:a16="http://schemas.microsoft.com/office/drawing/2014/main" id="{7597BECB-9198-42E7-948A-54C42FCBF1DB}"/>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064020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3F179C-C57A-430E-A63D-2CE119FD3ACC}"/>
              </a:ext>
            </a:extLst>
          </p:cNvPr>
          <p:cNvSpPr txBox="1"/>
          <p:nvPr/>
        </p:nvSpPr>
        <p:spPr>
          <a:xfrm>
            <a:off x="210111" y="168938"/>
            <a:ext cx="3961534" cy="523220"/>
          </a:xfrm>
          <a:prstGeom prst="rect">
            <a:avLst/>
          </a:prstGeom>
          <a:noFill/>
        </p:spPr>
        <p:txBody>
          <a:bodyPr wrap="none" rtlCol="0">
            <a:spAutoFit/>
          </a:bodyPr>
          <a:lstStyle/>
          <a:p>
            <a:r>
              <a:rPr lang="en-IN" sz="2800" b="1" dirty="0">
                <a:solidFill>
                  <a:schemeClr val="accent2"/>
                </a:solidFill>
              </a:rPr>
              <a:t>Edmunds.com Case Study</a:t>
            </a:r>
          </a:p>
        </p:txBody>
      </p:sp>
      <p:pic>
        <p:nvPicPr>
          <p:cNvPr id="1026" name="Picture 2">
            <a:extLst>
              <a:ext uri="{FF2B5EF4-FFF2-40B4-BE49-F238E27FC236}">
                <a16:creationId xmlns:a16="http://schemas.microsoft.com/office/drawing/2014/main" id="{C4CDAF51-7D2C-42EF-B9E6-135DD34951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1412" y="788067"/>
            <a:ext cx="1781175"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668BA05F-7FB5-471B-A27C-E8FE0F06A1EA}"/>
              </a:ext>
            </a:extLst>
          </p:cNvPr>
          <p:cNvSpPr/>
          <p:nvPr/>
        </p:nvSpPr>
        <p:spPr>
          <a:xfrm>
            <a:off x="1286189" y="1801179"/>
            <a:ext cx="6571622" cy="1251406"/>
          </a:xfrm>
          <a:prstGeom prst="roundRect">
            <a:avLst/>
          </a:prstGeom>
          <a:ln w="28575">
            <a:solidFill>
              <a:schemeClr val="accent5"/>
            </a:solidFill>
          </a:ln>
        </p:spPr>
        <p:txBody>
          <a:bodyPr wrap="square">
            <a:spAutoFit/>
          </a:bodyPr>
          <a:lstStyle/>
          <a:p>
            <a:pPr algn="ctr"/>
            <a:r>
              <a:rPr lang="en-US" dirty="0">
                <a:solidFill>
                  <a:srgbClr val="333333"/>
                </a:solidFill>
                <a:latin typeface="AmazonEmber"/>
              </a:rPr>
              <a:t>Edmunds.com is significantly reducing its technology costs by running its website on the AWS Cloud. “We expect to save $32 million in the first five years by running our website and other critical applications on AWS,” says Potloff. “For a growing company like ours, it is incredible that we are able to bend the infrastructure cost curve down as we continue to expand.”</a:t>
            </a:r>
            <a:endParaRPr lang="en-IN" dirty="0"/>
          </a:p>
        </p:txBody>
      </p:sp>
      <p:sp>
        <p:nvSpPr>
          <p:cNvPr id="4" name="Rectangle: Rounded Corners 3">
            <a:extLst>
              <a:ext uri="{FF2B5EF4-FFF2-40B4-BE49-F238E27FC236}">
                <a16:creationId xmlns:a16="http://schemas.microsoft.com/office/drawing/2014/main" id="{14C45BC1-FA57-4C04-A888-5F9C67C5761E}"/>
              </a:ext>
            </a:extLst>
          </p:cNvPr>
          <p:cNvSpPr/>
          <p:nvPr/>
        </p:nvSpPr>
        <p:spPr>
          <a:xfrm>
            <a:off x="1286189" y="3552458"/>
            <a:ext cx="6571622" cy="1021556"/>
          </a:xfrm>
          <a:prstGeom prst="roundRect">
            <a:avLst/>
          </a:prstGeom>
          <a:ln w="28575">
            <a:solidFill>
              <a:schemeClr val="accent5"/>
            </a:solidFill>
          </a:ln>
        </p:spPr>
        <p:txBody>
          <a:bodyPr wrap="square">
            <a:spAutoFit/>
          </a:bodyPr>
          <a:lstStyle/>
          <a:p>
            <a:pPr algn="ctr"/>
            <a:r>
              <a:rPr lang="en-US" dirty="0">
                <a:latin typeface="AmazonEmber"/>
              </a:rPr>
              <a:t>Most recently, the company started using AWS CodeCommit as its source control service for hosting 1,500 private Git repositories and more than 270 users.</a:t>
            </a:r>
            <a:r>
              <a:rPr lang="en-US" dirty="0"/>
              <a:t> The company is also benefiting from its use of AWS CodeCommit, which has reduced the time the organization previously spent on administration and maintenance tasks by 95 percent.</a:t>
            </a:r>
            <a:r>
              <a:rPr lang="en-US" dirty="0">
                <a:latin typeface="AmazonEmber"/>
              </a:rPr>
              <a:t> </a:t>
            </a:r>
            <a:endParaRPr lang="en-IN" dirty="0"/>
          </a:p>
        </p:txBody>
      </p:sp>
      <p:pic>
        <p:nvPicPr>
          <p:cNvPr id="6" name="Picture 5">
            <a:extLst>
              <a:ext uri="{FF2B5EF4-FFF2-40B4-BE49-F238E27FC236}">
                <a16:creationId xmlns:a16="http://schemas.microsoft.com/office/drawing/2014/main" id="{5320E4EE-2685-4307-A32F-C642D16516A7}"/>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021385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2777234" y="2126136"/>
            <a:ext cx="3589532" cy="891228"/>
          </a:xfrm>
        </p:spPr>
        <p:txBody>
          <a:bodyPr anchor="ctr"/>
          <a:lstStyle/>
          <a:p>
            <a:pPr algn="ctr"/>
            <a:r>
              <a:rPr lang="en-US" dirty="0"/>
              <a:t>AWS CodeBuild</a:t>
            </a:r>
          </a:p>
        </p:txBody>
      </p:sp>
      <p:pic>
        <p:nvPicPr>
          <p:cNvPr id="3" name="Picture 2">
            <a:extLst>
              <a:ext uri="{FF2B5EF4-FFF2-40B4-BE49-F238E27FC236}">
                <a16:creationId xmlns:a16="http://schemas.microsoft.com/office/drawing/2014/main" id="{1958B699-1E88-45B4-825B-DD16527CE95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358643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3F179C-C57A-430E-A63D-2CE119FD3ACC}"/>
              </a:ext>
            </a:extLst>
          </p:cNvPr>
          <p:cNvSpPr txBox="1"/>
          <p:nvPr/>
        </p:nvSpPr>
        <p:spPr>
          <a:xfrm>
            <a:off x="210111" y="168938"/>
            <a:ext cx="3246594" cy="523220"/>
          </a:xfrm>
          <a:prstGeom prst="rect">
            <a:avLst/>
          </a:prstGeom>
          <a:noFill/>
        </p:spPr>
        <p:txBody>
          <a:bodyPr wrap="none" rtlCol="0">
            <a:spAutoFit/>
          </a:bodyPr>
          <a:lstStyle/>
          <a:p>
            <a:r>
              <a:rPr lang="en-IN" sz="2800" b="1" dirty="0">
                <a:solidFill>
                  <a:schemeClr val="accent2"/>
                </a:solidFill>
              </a:rPr>
              <a:t>Why AWS CodeBuild</a:t>
            </a:r>
          </a:p>
        </p:txBody>
      </p:sp>
      <p:sp>
        <p:nvSpPr>
          <p:cNvPr id="5" name="Rectangle: Rounded Corners 4">
            <a:extLst>
              <a:ext uri="{FF2B5EF4-FFF2-40B4-BE49-F238E27FC236}">
                <a16:creationId xmlns:a16="http://schemas.microsoft.com/office/drawing/2014/main" id="{25C7AB97-0D57-41D4-AB0E-6E67AC2EBFB8}"/>
              </a:ext>
            </a:extLst>
          </p:cNvPr>
          <p:cNvSpPr/>
          <p:nvPr/>
        </p:nvSpPr>
        <p:spPr>
          <a:xfrm>
            <a:off x="874207" y="1091169"/>
            <a:ext cx="7395586" cy="632208"/>
          </a:xfrm>
          <a:prstGeom prst="roundRect">
            <a:avLst/>
          </a:prstGeom>
          <a:solidFill>
            <a:schemeClr val="bg1"/>
          </a:solidFill>
          <a:ln w="2857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AWS CodeBuild is a fully managed continuous integration service that compiles source code, runs tests, and produces software packages that are ready to deploy.</a:t>
            </a:r>
            <a:endParaRPr lang="en-IN" dirty="0">
              <a:solidFill>
                <a:schemeClr val="tx1"/>
              </a:solidFill>
            </a:endParaRPr>
          </a:p>
        </p:txBody>
      </p:sp>
      <p:pic>
        <p:nvPicPr>
          <p:cNvPr id="2" name="Picture 1">
            <a:extLst>
              <a:ext uri="{FF2B5EF4-FFF2-40B4-BE49-F238E27FC236}">
                <a16:creationId xmlns:a16="http://schemas.microsoft.com/office/drawing/2014/main" id="{A383C0F8-C457-4FB8-9E06-558131BD2B3C}"/>
              </a:ext>
            </a:extLst>
          </p:cNvPr>
          <p:cNvPicPr>
            <a:picLocks noChangeAspect="1"/>
          </p:cNvPicPr>
          <p:nvPr/>
        </p:nvPicPr>
        <p:blipFill>
          <a:blip r:embed="rId2"/>
          <a:stretch>
            <a:fillRect/>
          </a:stretch>
        </p:blipFill>
        <p:spPr>
          <a:xfrm>
            <a:off x="3309761" y="1972122"/>
            <a:ext cx="2524477" cy="2896004"/>
          </a:xfrm>
          <a:prstGeom prst="rect">
            <a:avLst/>
          </a:prstGeom>
        </p:spPr>
      </p:pic>
      <p:pic>
        <p:nvPicPr>
          <p:cNvPr id="6" name="Picture 5">
            <a:extLst>
              <a:ext uri="{FF2B5EF4-FFF2-40B4-BE49-F238E27FC236}">
                <a16:creationId xmlns:a16="http://schemas.microsoft.com/office/drawing/2014/main" id="{3A790E8F-4419-4075-89FD-97499CB1CE30}"/>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86854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3F179C-C57A-430E-A63D-2CE119FD3ACC}"/>
              </a:ext>
            </a:extLst>
          </p:cNvPr>
          <p:cNvSpPr txBox="1"/>
          <p:nvPr/>
        </p:nvSpPr>
        <p:spPr>
          <a:xfrm>
            <a:off x="210111" y="168938"/>
            <a:ext cx="3246594" cy="523220"/>
          </a:xfrm>
          <a:prstGeom prst="rect">
            <a:avLst/>
          </a:prstGeom>
          <a:noFill/>
        </p:spPr>
        <p:txBody>
          <a:bodyPr wrap="none" rtlCol="0">
            <a:spAutoFit/>
          </a:bodyPr>
          <a:lstStyle/>
          <a:p>
            <a:r>
              <a:rPr lang="en-IN" sz="2800" b="1" dirty="0">
                <a:solidFill>
                  <a:schemeClr val="accent2"/>
                </a:solidFill>
              </a:rPr>
              <a:t>Why AWS CodeBuild</a:t>
            </a:r>
          </a:p>
        </p:txBody>
      </p:sp>
      <p:sp>
        <p:nvSpPr>
          <p:cNvPr id="6" name="Rectangle: Top Corners Rounded 5">
            <a:extLst>
              <a:ext uri="{FF2B5EF4-FFF2-40B4-BE49-F238E27FC236}">
                <a16:creationId xmlns:a16="http://schemas.microsoft.com/office/drawing/2014/main" id="{2EB0822E-65A3-4B5D-97BE-267B580C7595}"/>
              </a:ext>
            </a:extLst>
          </p:cNvPr>
          <p:cNvSpPr/>
          <p:nvPr/>
        </p:nvSpPr>
        <p:spPr>
          <a:xfrm>
            <a:off x="702079" y="1835356"/>
            <a:ext cx="1828408" cy="2917514"/>
          </a:xfrm>
          <a:prstGeom prst="round2Same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Fully managed build service</a:t>
            </a:r>
          </a:p>
          <a:p>
            <a:pPr algn="ctr"/>
            <a:endParaRPr lang="en-IN" b="1" dirty="0">
              <a:solidFill>
                <a:schemeClr val="tx1"/>
              </a:solidFill>
            </a:endParaRPr>
          </a:p>
          <a:p>
            <a:r>
              <a:rPr lang="en-US" sz="1200" dirty="0">
                <a:solidFill>
                  <a:schemeClr val="tx1"/>
                </a:solidFill>
              </a:rPr>
              <a:t>AWS CodeBuild eliminates the need to set up, patch, update, and manage your own build servers and software. There is no software to install or manage.</a:t>
            </a:r>
          </a:p>
        </p:txBody>
      </p:sp>
      <p:sp>
        <p:nvSpPr>
          <p:cNvPr id="7" name="Oval 6">
            <a:extLst>
              <a:ext uri="{FF2B5EF4-FFF2-40B4-BE49-F238E27FC236}">
                <a16:creationId xmlns:a16="http://schemas.microsoft.com/office/drawing/2014/main" id="{850A685A-32D3-451F-A13E-72E559F0C3B0}"/>
              </a:ext>
            </a:extLst>
          </p:cNvPr>
          <p:cNvSpPr/>
          <p:nvPr/>
        </p:nvSpPr>
        <p:spPr>
          <a:xfrm>
            <a:off x="1058600" y="941710"/>
            <a:ext cx="1115367" cy="110577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Top Corners Rounded 7">
            <a:extLst>
              <a:ext uri="{FF2B5EF4-FFF2-40B4-BE49-F238E27FC236}">
                <a16:creationId xmlns:a16="http://schemas.microsoft.com/office/drawing/2014/main" id="{34E7C592-10F5-47C2-A860-2373B247F5EF}"/>
              </a:ext>
            </a:extLst>
          </p:cNvPr>
          <p:cNvSpPr/>
          <p:nvPr/>
        </p:nvSpPr>
        <p:spPr>
          <a:xfrm>
            <a:off x="2675282" y="1835356"/>
            <a:ext cx="1828408" cy="2917514"/>
          </a:xfrm>
          <a:prstGeom prst="round2Same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endParaRPr>
          </a:p>
          <a:p>
            <a:pPr algn="ctr"/>
            <a:r>
              <a:rPr lang="en-IN" b="1" dirty="0">
                <a:solidFill>
                  <a:schemeClr val="tx1"/>
                </a:solidFill>
              </a:rPr>
              <a:t>Continuous scaling</a:t>
            </a:r>
          </a:p>
          <a:p>
            <a:pPr algn="ctr"/>
            <a:endParaRPr lang="en-IN" b="1" dirty="0">
              <a:solidFill>
                <a:schemeClr val="tx1"/>
              </a:solidFill>
            </a:endParaRPr>
          </a:p>
          <a:p>
            <a:r>
              <a:rPr lang="en-US" sz="1200" dirty="0">
                <a:solidFill>
                  <a:schemeClr val="tx1"/>
                </a:solidFill>
              </a:rPr>
              <a:t>AWS CodeBuild scales up and down automatically to meet your build volume. It immediately processes each build you submit and can run separate builds concurrently, so builds are not left waiting in a queue.</a:t>
            </a:r>
          </a:p>
        </p:txBody>
      </p:sp>
      <p:sp>
        <p:nvSpPr>
          <p:cNvPr id="10" name="Oval 9">
            <a:extLst>
              <a:ext uri="{FF2B5EF4-FFF2-40B4-BE49-F238E27FC236}">
                <a16:creationId xmlns:a16="http://schemas.microsoft.com/office/drawing/2014/main" id="{CE66B417-3C56-4A35-ABC5-4BD70FE168FE}"/>
              </a:ext>
            </a:extLst>
          </p:cNvPr>
          <p:cNvSpPr/>
          <p:nvPr/>
        </p:nvSpPr>
        <p:spPr>
          <a:xfrm>
            <a:off x="3031803" y="941712"/>
            <a:ext cx="1115367" cy="110577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Top Corners Rounded 10">
            <a:extLst>
              <a:ext uri="{FF2B5EF4-FFF2-40B4-BE49-F238E27FC236}">
                <a16:creationId xmlns:a16="http://schemas.microsoft.com/office/drawing/2014/main" id="{8DCFD38F-2F76-4818-BA1B-9FACD5B66424}"/>
              </a:ext>
            </a:extLst>
          </p:cNvPr>
          <p:cNvSpPr/>
          <p:nvPr/>
        </p:nvSpPr>
        <p:spPr>
          <a:xfrm>
            <a:off x="4644397" y="1835354"/>
            <a:ext cx="1828408" cy="2917514"/>
          </a:xfrm>
          <a:prstGeom prst="round2Same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Pay as you go</a:t>
            </a:r>
          </a:p>
          <a:p>
            <a:pPr algn="ctr"/>
            <a:endParaRPr lang="en-IN" b="1" dirty="0">
              <a:solidFill>
                <a:schemeClr val="tx1"/>
              </a:solidFill>
            </a:endParaRPr>
          </a:p>
          <a:p>
            <a:r>
              <a:rPr lang="en-US" sz="1200" dirty="0">
                <a:solidFill>
                  <a:schemeClr val="tx1"/>
                </a:solidFill>
              </a:rPr>
              <a:t>With AWS CodeBuild, you are charged based on the number of minutes it takes to complete your build. This means you no longer have to worry about paying for idle build server capacity.</a:t>
            </a:r>
          </a:p>
        </p:txBody>
      </p:sp>
      <p:sp>
        <p:nvSpPr>
          <p:cNvPr id="12" name="Oval 11">
            <a:extLst>
              <a:ext uri="{FF2B5EF4-FFF2-40B4-BE49-F238E27FC236}">
                <a16:creationId xmlns:a16="http://schemas.microsoft.com/office/drawing/2014/main" id="{FA132AF8-501A-45B7-B50F-A0115EBA3476}"/>
              </a:ext>
            </a:extLst>
          </p:cNvPr>
          <p:cNvSpPr/>
          <p:nvPr/>
        </p:nvSpPr>
        <p:spPr>
          <a:xfrm>
            <a:off x="5000918" y="941710"/>
            <a:ext cx="1115367" cy="110577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Top Corners Rounded 12">
            <a:extLst>
              <a:ext uri="{FF2B5EF4-FFF2-40B4-BE49-F238E27FC236}">
                <a16:creationId xmlns:a16="http://schemas.microsoft.com/office/drawing/2014/main" id="{4EAE2EA5-2991-411F-9A94-BF9A7D238FE0}"/>
              </a:ext>
            </a:extLst>
          </p:cNvPr>
          <p:cNvSpPr/>
          <p:nvPr/>
        </p:nvSpPr>
        <p:spPr>
          <a:xfrm>
            <a:off x="6613512" y="1835357"/>
            <a:ext cx="1828408" cy="2917514"/>
          </a:xfrm>
          <a:prstGeom prst="round2Same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endParaRPr>
          </a:p>
          <a:p>
            <a:pPr algn="ctr"/>
            <a:r>
              <a:rPr lang="en-IN" b="1" dirty="0">
                <a:solidFill>
                  <a:schemeClr val="tx1"/>
                </a:solidFill>
              </a:rPr>
              <a:t>Extensible</a:t>
            </a:r>
          </a:p>
          <a:p>
            <a:pPr algn="ctr"/>
            <a:endParaRPr lang="en-IN" b="1" dirty="0">
              <a:solidFill>
                <a:schemeClr val="tx1"/>
              </a:solidFill>
            </a:endParaRPr>
          </a:p>
          <a:p>
            <a:r>
              <a:rPr lang="en-US" sz="1200" dirty="0">
                <a:solidFill>
                  <a:schemeClr val="tx1"/>
                </a:solidFill>
              </a:rPr>
              <a:t>You can bring your own build tools and programming runtimes to use with AWS CodeBuild by creating customized build environments and also use pre-existing environments</a:t>
            </a:r>
          </a:p>
        </p:txBody>
      </p:sp>
      <p:sp>
        <p:nvSpPr>
          <p:cNvPr id="14" name="Oval 13">
            <a:extLst>
              <a:ext uri="{FF2B5EF4-FFF2-40B4-BE49-F238E27FC236}">
                <a16:creationId xmlns:a16="http://schemas.microsoft.com/office/drawing/2014/main" id="{FBD9D569-8952-4C9F-99FB-3C56EAC04079}"/>
              </a:ext>
            </a:extLst>
          </p:cNvPr>
          <p:cNvSpPr/>
          <p:nvPr/>
        </p:nvSpPr>
        <p:spPr>
          <a:xfrm>
            <a:off x="6970030" y="941712"/>
            <a:ext cx="1115367" cy="110577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1">
            <a:extLst>
              <a:ext uri="{FF2B5EF4-FFF2-40B4-BE49-F238E27FC236}">
                <a16:creationId xmlns:a16="http://schemas.microsoft.com/office/drawing/2014/main" id="{31FED8B2-BA47-4061-9716-B75DFCF2B14B}"/>
              </a:ext>
            </a:extLst>
          </p:cNvPr>
          <p:cNvPicPr>
            <a:picLocks noChangeAspect="1"/>
          </p:cNvPicPr>
          <p:nvPr/>
        </p:nvPicPr>
        <p:blipFill>
          <a:blip r:embed="rId2"/>
          <a:stretch>
            <a:fillRect/>
          </a:stretch>
        </p:blipFill>
        <p:spPr>
          <a:xfrm>
            <a:off x="1241477" y="1119790"/>
            <a:ext cx="749612" cy="749612"/>
          </a:xfrm>
          <a:prstGeom prst="rect">
            <a:avLst/>
          </a:prstGeom>
        </p:spPr>
      </p:pic>
      <p:pic>
        <p:nvPicPr>
          <p:cNvPr id="24" name="Picture 23">
            <a:extLst>
              <a:ext uri="{FF2B5EF4-FFF2-40B4-BE49-F238E27FC236}">
                <a16:creationId xmlns:a16="http://schemas.microsoft.com/office/drawing/2014/main" id="{9F221222-A0BA-4B58-8B77-1692D725B20D}"/>
              </a:ext>
            </a:extLst>
          </p:cNvPr>
          <p:cNvPicPr>
            <a:picLocks noChangeAspect="1"/>
          </p:cNvPicPr>
          <p:nvPr/>
        </p:nvPicPr>
        <p:blipFill>
          <a:blip r:embed="rId3"/>
          <a:stretch>
            <a:fillRect/>
          </a:stretch>
        </p:blipFill>
        <p:spPr>
          <a:xfrm>
            <a:off x="3225690" y="1130800"/>
            <a:ext cx="727592" cy="727592"/>
          </a:xfrm>
          <a:prstGeom prst="rect">
            <a:avLst/>
          </a:prstGeom>
        </p:spPr>
      </p:pic>
      <p:pic>
        <p:nvPicPr>
          <p:cNvPr id="26" name="Picture 25" descr="A close up of a sign&#10;&#10;Description automatically generated">
            <a:extLst>
              <a:ext uri="{FF2B5EF4-FFF2-40B4-BE49-F238E27FC236}">
                <a16:creationId xmlns:a16="http://schemas.microsoft.com/office/drawing/2014/main" id="{1B20A92B-FDCE-4F39-9325-549A94A21FE5}"/>
              </a:ext>
            </a:extLst>
          </p:cNvPr>
          <p:cNvPicPr>
            <a:picLocks noChangeAspect="1"/>
          </p:cNvPicPr>
          <p:nvPr/>
        </p:nvPicPr>
        <p:blipFill>
          <a:blip r:embed="rId4"/>
          <a:stretch>
            <a:fillRect/>
          </a:stretch>
        </p:blipFill>
        <p:spPr>
          <a:xfrm>
            <a:off x="5223608" y="1119790"/>
            <a:ext cx="669986" cy="669986"/>
          </a:xfrm>
          <a:prstGeom prst="rect">
            <a:avLst/>
          </a:prstGeom>
        </p:spPr>
      </p:pic>
      <p:pic>
        <p:nvPicPr>
          <p:cNvPr id="28" name="Picture 27" descr="A close up of a logo&#10;&#10;Description automatically generated">
            <a:extLst>
              <a:ext uri="{FF2B5EF4-FFF2-40B4-BE49-F238E27FC236}">
                <a16:creationId xmlns:a16="http://schemas.microsoft.com/office/drawing/2014/main" id="{AB940C81-A2EB-4EA0-B5B9-E4C0A32760DE}"/>
              </a:ext>
            </a:extLst>
          </p:cNvPr>
          <p:cNvPicPr>
            <a:picLocks noChangeAspect="1"/>
          </p:cNvPicPr>
          <p:nvPr/>
        </p:nvPicPr>
        <p:blipFill>
          <a:blip r:embed="rId5">
            <a:duotone>
              <a:schemeClr val="accent4">
                <a:shade val="45000"/>
                <a:satMod val="135000"/>
              </a:schemeClr>
              <a:prstClr val="white"/>
            </a:duotone>
          </a:blip>
          <a:stretch>
            <a:fillRect/>
          </a:stretch>
        </p:blipFill>
        <p:spPr>
          <a:xfrm>
            <a:off x="7172386" y="1140464"/>
            <a:ext cx="710654" cy="710654"/>
          </a:xfrm>
          <a:prstGeom prst="rect">
            <a:avLst/>
          </a:prstGeom>
        </p:spPr>
      </p:pic>
      <p:pic>
        <p:nvPicPr>
          <p:cNvPr id="15" name="Picture 14">
            <a:extLst>
              <a:ext uri="{FF2B5EF4-FFF2-40B4-BE49-F238E27FC236}">
                <a16:creationId xmlns:a16="http://schemas.microsoft.com/office/drawing/2014/main" id="{205176BB-33F5-4A15-815A-F97D61990156}"/>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2073863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2190540" y="2126136"/>
            <a:ext cx="4762919" cy="891228"/>
          </a:xfrm>
        </p:spPr>
        <p:txBody>
          <a:bodyPr anchor="ctr"/>
          <a:lstStyle/>
          <a:p>
            <a:pPr algn="ctr"/>
            <a:r>
              <a:rPr lang="en-US" dirty="0"/>
              <a:t>AWS CodeDeploy</a:t>
            </a:r>
          </a:p>
        </p:txBody>
      </p:sp>
      <p:pic>
        <p:nvPicPr>
          <p:cNvPr id="3" name="Picture 2">
            <a:extLst>
              <a:ext uri="{FF2B5EF4-FFF2-40B4-BE49-F238E27FC236}">
                <a16:creationId xmlns:a16="http://schemas.microsoft.com/office/drawing/2014/main" id="{C7A3EC94-18D5-410C-B797-E4AEC230AE2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51920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B40E6B1-DBBC-4503-873C-A3970BBFE929}"/>
              </a:ext>
            </a:extLst>
          </p:cNvPr>
          <p:cNvGrpSpPr/>
          <p:nvPr/>
        </p:nvGrpSpPr>
        <p:grpSpPr>
          <a:xfrm>
            <a:off x="1179539" y="1530607"/>
            <a:ext cx="2963253" cy="548640"/>
            <a:chOff x="1272890" y="1448670"/>
            <a:chExt cx="2963253" cy="548640"/>
          </a:xfrm>
        </p:grpSpPr>
        <p:sp>
          <p:nvSpPr>
            <p:cNvPr id="6" name="Rectangle: Rounded Corners 5">
              <a:extLst>
                <a:ext uri="{FF2B5EF4-FFF2-40B4-BE49-F238E27FC236}">
                  <a16:creationId xmlns:a16="http://schemas.microsoft.com/office/drawing/2014/main" id="{24038BEC-6EE9-4ED5-86A5-0039619CB47D}"/>
                </a:ext>
              </a:extLst>
            </p:cNvPr>
            <p:cNvSpPr/>
            <p:nvPr/>
          </p:nvSpPr>
          <p:spPr>
            <a:xfrm>
              <a:off x="1272890" y="1448670"/>
              <a:ext cx="548639" cy="5486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Raleway"/>
                </a:rPr>
                <a:t>01</a:t>
              </a:r>
            </a:p>
          </p:txBody>
        </p:sp>
        <p:sp>
          <p:nvSpPr>
            <p:cNvPr id="7" name="TextBox 61">
              <a:extLst>
                <a:ext uri="{FF2B5EF4-FFF2-40B4-BE49-F238E27FC236}">
                  <a16:creationId xmlns:a16="http://schemas.microsoft.com/office/drawing/2014/main" id="{BD9D355B-81D3-4BF7-99EE-9E57AD5D5408}"/>
                </a:ext>
              </a:extLst>
            </p:cNvPr>
            <p:cNvSpPr txBox="1"/>
            <p:nvPr/>
          </p:nvSpPr>
          <p:spPr>
            <a:xfrm>
              <a:off x="1835135" y="1546285"/>
              <a:ext cx="2401008" cy="357545"/>
            </a:xfrm>
            <a:prstGeom prst="round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dirty="0">
                  <a:solidFill>
                    <a:schemeClr val="tx1">
                      <a:lumMod val="50000"/>
                      <a:lumOff val="50000"/>
                    </a:schemeClr>
                  </a:solidFill>
                  <a:latin typeface="Raleway"/>
                </a:rPr>
                <a:t>What is AWS?</a:t>
              </a:r>
            </a:p>
          </p:txBody>
        </p:sp>
      </p:grpSp>
      <p:grpSp>
        <p:nvGrpSpPr>
          <p:cNvPr id="8" name="Group 7">
            <a:extLst>
              <a:ext uri="{FF2B5EF4-FFF2-40B4-BE49-F238E27FC236}">
                <a16:creationId xmlns:a16="http://schemas.microsoft.com/office/drawing/2014/main" id="{25F50639-F2F4-4F22-850A-AA9423345568}"/>
              </a:ext>
            </a:extLst>
          </p:cNvPr>
          <p:cNvGrpSpPr/>
          <p:nvPr/>
        </p:nvGrpSpPr>
        <p:grpSpPr>
          <a:xfrm>
            <a:off x="4901757" y="2552355"/>
            <a:ext cx="2976675" cy="548640"/>
            <a:chOff x="1281617" y="2626158"/>
            <a:chExt cx="2970692" cy="548640"/>
          </a:xfrm>
        </p:grpSpPr>
        <p:sp>
          <p:nvSpPr>
            <p:cNvPr id="9" name="Rectangle 8">
              <a:extLst>
                <a:ext uri="{FF2B5EF4-FFF2-40B4-BE49-F238E27FC236}">
                  <a16:creationId xmlns:a16="http://schemas.microsoft.com/office/drawing/2014/main" id="{773C3767-CBA7-428A-8355-E9ECE4196BDB}"/>
                </a:ext>
              </a:extLst>
            </p:cNvPr>
            <p:cNvSpPr/>
            <p:nvPr/>
          </p:nvSpPr>
          <p:spPr>
            <a:xfrm>
              <a:off x="1281617" y="2626158"/>
              <a:ext cx="542656" cy="54864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Raleway"/>
                </a:rPr>
                <a:t>04</a:t>
              </a:r>
            </a:p>
          </p:txBody>
        </p:sp>
        <p:sp>
          <p:nvSpPr>
            <p:cNvPr id="10" name="TextBox 63">
              <a:extLst>
                <a:ext uri="{FF2B5EF4-FFF2-40B4-BE49-F238E27FC236}">
                  <a16:creationId xmlns:a16="http://schemas.microsoft.com/office/drawing/2014/main" id="{917DE544-DA35-477A-8C72-95DAC855E520}"/>
                </a:ext>
              </a:extLst>
            </p:cNvPr>
            <p:cNvSpPr txBox="1"/>
            <p:nvPr/>
          </p:nvSpPr>
          <p:spPr>
            <a:xfrm>
              <a:off x="1824273" y="2753009"/>
              <a:ext cx="2428036" cy="357545"/>
            </a:xfrm>
            <a:prstGeom prst="round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dirty="0">
                  <a:solidFill>
                    <a:schemeClr val="tx1">
                      <a:lumMod val="50000"/>
                      <a:lumOff val="50000"/>
                    </a:schemeClr>
                  </a:solidFill>
                  <a:latin typeface="Raleway"/>
                </a:rPr>
                <a:t>AWS Developer Tools</a:t>
              </a:r>
            </a:p>
          </p:txBody>
        </p:sp>
      </p:grpSp>
      <p:grpSp>
        <p:nvGrpSpPr>
          <p:cNvPr id="11" name="Group 10">
            <a:extLst>
              <a:ext uri="{FF2B5EF4-FFF2-40B4-BE49-F238E27FC236}">
                <a16:creationId xmlns:a16="http://schemas.microsoft.com/office/drawing/2014/main" id="{9E9F9B4D-22B0-4998-B71C-A531812FA66E}"/>
              </a:ext>
            </a:extLst>
          </p:cNvPr>
          <p:cNvGrpSpPr/>
          <p:nvPr/>
        </p:nvGrpSpPr>
        <p:grpSpPr>
          <a:xfrm>
            <a:off x="4901757" y="1530607"/>
            <a:ext cx="3523351" cy="548640"/>
            <a:chOff x="5295453" y="1381220"/>
            <a:chExt cx="3523351" cy="548640"/>
          </a:xfrm>
        </p:grpSpPr>
        <p:sp>
          <p:nvSpPr>
            <p:cNvPr id="12" name="Rectangle 11">
              <a:extLst>
                <a:ext uri="{FF2B5EF4-FFF2-40B4-BE49-F238E27FC236}">
                  <a16:creationId xmlns:a16="http://schemas.microsoft.com/office/drawing/2014/main" id="{77154A71-A1B9-42BF-8069-BCD2C489EE97}"/>
                </a:ext>
              </a:extLst>
            </p:cNvPr>
            <p:cNvSpPr/>
            <p:nvPr/>
          </p:nvSpPr>
          <p:spPr>
            <a:xfrm>
              <a:off x="5295453" y="1381220"/>
              <a:ext cx="537766" cy="54864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Raleway"/>
                </a:rPr>
                <a:t>02</a:t>
              </a:r>
            </a:p>
          </p:txBody>
        </p:sp>
        <p:sp>
          <p:nvSpPr>
            <p:cNvPr id="13" name="TextBox 67">
              <a:extLst>
                <a:ext uri="{FF2B5EF4-FFF2-40B4-BE49-F238E27FC236}">
                  <a16:creationId xmlns:a16="http://schemas.microsoft.com/office/drawing/2014/main" id="{3EEF88D5-430F-4BC0-AF49-C08511D55B4B}"/>
                </a:ext>
              </a:extLst>
            </p:cNvPr>
            <p:cNvSpPr txBox="1"/>
            <p:nvPr/>
          </p:nvSpPr>
          <p:spPr>
            <a:xfrm>
              <a:off x="5863145" y="1498420"/>
              <a:ext cx="2955659" cy="357545"/>
            </a:xfrm>
            <a:prstGeom prst="round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dirty="0">
                  <a:solidFill>
                    <a:schemeClr val="tx1">
                      <a:lumMod val="50000"/>
                      <a:lumOff val="50000"/>
                    </a:schemeClr>
                  </a:solidFill>
                  <a:latin typeface="Raleway"/>
                </a:rPr>
                <a:t>What is DevOps?</a:t>
              </a:r>
            </a:p>
          </p:txBody>
        </p:sp>
      </p:grpSp>
      <p:grpSp>
        <p:nvGrpSpPr>
          <p:cNvPr id="17" name="Group 16">
            <a:extLst>
              <a:ext uri="{FF2B5EF4-FFF2-40B4-BE49-F238E27FC236}">
                <a16:creationId xmlns:a16="http://schemas.microsoft.com/office/drawing/2014/main" id="{B95810FC-CA76-4C49-91D8-5F28025FBF7D}"/>
              </a:ext>
            </a:extLst>
          </p:cNvPr>
          <p:cNvGrpSpPr/>
          <p:nvPr/>
        </p:nvGrpSpPr>
        <p:grpSpPr>
          <a:xfrm>
            <a:off x="1179539" y="2553762"/>
            <a:ext cx="3525671" cy="548640"/>
            <a:chOff x="5286727" y="2562118"/>
            <a:chExt cx="3525671" cy="548640"/>
          </a:xfrm>
        </p:grpSpPr>
        <p:sp>
          <p:nvSpPr>
            <p:cNvPr id="18" name="Rectangle 17">
              <a:extLst>
                <a:ext uri="{FF2B5EF4-FFF2-40B4-BE49-F238E27FC236}">
                  <a16:creationId xmlns:a16="http://schemas.microsoft.com/office/drawing/2014/main" id="{8545F6DB-B414-44D3-9B90-1CA4BB351B23}"/>
                </a:ext>
              </a:extLst>
            </p:cNvPr>
            <p:cNvSpPr/>
            <p:nvPr/>
          </p:nvSpPr>
          <p:spPr>
            <a:xfrm>
              <a:off x="5286727" y="2562118"/>
              <a:ext cx="548639" cy="54864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Raleway"/>
                </a:rPr>
                <a:t>03</a:t>
              </a:r>
            </a:p>
          </p:txBody>
        </p:sp>
        <p:sp>
          <p:nvSpPr>
            <p:cNvPr id="19" name="TextBox 73">
              <a:extLst>
                <a:ext uri="{FF2B5EF4-FFF2-40B4-BE49-F238E27FC236}">
                  <a16:creationId xmlns:a16="http://schemas.microsoft.com/office/drawing/2014/main" id="{055F6B8A-7531-4A79-B68F-2BE0921EDBAD}"/>
                </a:ext>
              </a:extLst>
            </p:cNvPr>
            <p:cNvSpPr txBox="1"/>
            <p:nvPr/>
          </p:nvSpPr>
          <p:spPr>
            <a:xfrm>
              <a:off x="5835366" y="2655065"/>
              <a:ext cx="2977032" cy="357545"/>
            </a:xfrm>
            <a:prstGeom prst="round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dirty="0">
                  <a:solidFill>
                    <a:schemeClr val="tx1">
                      <a:lumMod val="50000"/>
                      <a:lumOff val="50000"/>
                    </a:schemeClr>
                  </a:solidFill>
                  <a:latin typeface="Raleway"/>
                </a:rPr>
                <a:t>Introduction to AWS DevOps</a:t>
              </a:r>
            </a:p>
          </p:txBody>
        </p:sp>
      </p:grpSp>
      <p:sp>
        <p:nvSpPr>
          <p:cNvPr id="23" name="Text Placeholder 60">
            <a:extLst>
              <a:ext uri="{FF2B5EF4-FFF2-40B4-BE49-F238E27FC236}">
                <a16:creationId xmlns:a16="http://schemas.microsoft.com/office/drawing/2014/main" id="{B19B7BE7-E08E-49BC-AC34-FDD21B46B055}"/>
              </a:ext>
            </a:extLst>
          </p:cNvPr>
          <p:cNvSpPr txBox="1">
            <a:spLocks/>
          </p:cNvSpPr>
          <p:nvPr/>
        </p:nvSpPr>
        <p:spPr>
          <a:xfrm>
            <a:off x="3434575" y="211551"/>
            <a:ext cx="2274850" cy="576956"/>
          </a:xfrm>
          <a:prstGeom prst="rect">
            <a:avLst/>
          </a:prstGeom>
        </p:spPr>
        <p:txBody>
          <a:bodyPr lIns="0"/>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dirty="0"/>
              <a:t>Agenda</a:t>
            </a:r>
          </a:p>
        </p:txBody>
      </p:sp>
      <p:grpSp>
        <p:nvGrpSpPr>
          <p:cNvPr id="2" name="Group 1">
            <a:extLst>
              <a:ext uri="{FF2B5EF4-FFF2-40B4-BE49-F238E27FC236}">
                <a16:creationId xmlns:a16="http://schemas.microsoft.com/office/drawing/2014/main" id="{6D2E53F1-A734-4DB8-8791-3D8C2FA2F1B2}"/>
              </a:ext>
            </a:extLst>
          </p:cNvPr>
          <p:cNvGrpSpPr/>
          <p:nvPr/>
        </p:nvGrpSpPr>
        <p:grpSpPr>
          <a:xfrm>
            <a:off x="1179539" y="3544770"/>
            <a:ext cx="3306993" cy="612934"/>
            <a:chOff x="1179540" y="2909841"/>
            <a:chExt cx="3306993" cy="612934"/>
          </a:xfrm>
        </p:grpSpPr>
        <p:sp>
          <p:nvSpPr>
            <p:cNvPr id="15" name="Rectangle 14">
              <a:extLst>
                <a:ext uri="{FF2B5EF4-FFF2-40B4-BE49-F238E27FC236}">
                  <a16:creationId xmlns:a16="http://schemas.microsoft.com/office/drawing/2014/main" id="{C7B72DBE-70E2-4CD2-AC6D-E1803F61F12C}"/>
                </a:ext>
              </a:extLst>
            </p:cNvPr>
            <p:cNvSpPr/>
            <p:nvPr/>
          </p:nvSpPr>
          <p:spPr>
            <a:xfrm>
              <a:off x="1179540" y="2941988"/>
              <a:ext cx="548639" cy="5486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Raleway"/>
                </a:rPr>
                <a:t>05</a:t>
              </a:r>
            </a:p>
          </p:txBody>
        </p:sp>
        <p:sp>
          <p:nvSpPr>
            <p:cNvPr id="32" name="TextBox 69">
              <a:extLst>
                <a:ext uri="{FF2B5EF4-FFF2-40B4-BE49-F238E27FC236}">
                  <a16:creationId xmlns:a16="http://schemas.microsoft.com/office/drawing/2014/main" id="{8E10E6E7-21CC-45F7-BA80-A08CE8065E0B}"/>
                </a:ext>
              </a:extLst>
            </p:cNvPr>
            <p:cNvSpPr txBox="1"/>
            <p:nvPr/>
          </p:nvSpPr>
          <p:spPr>
            <a:xfrm>
              <a:off x="1728178" y="2909841"/>
              <a:ext cx="2758355" cy="612934"/>
            </a:xfrm>
            <a:prstGeom prst="round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dirty="0">
                  <a:solidFill>
                    <a:schemeClr val="tx1">
                      <a:lumMod val="50000"/>
                      <a:lumOff val="50000"/>
                    </a:schemeClr>
                  </a:solidFill>
                  <a:latin typeface="Raleway"/>
                </a:rPr>
                <a:t>Creating a DevOps lifecycle using AWS DevOps tools</a:t>
              </a:r>
            </a:p>
          </p:txBody>
        </p:sp>
      </p:grpSp>
      <p:grpSp>
        <p:nvGrpSpPr>
          <p:cNvPr id="3" name="Group 2">
            <a:extLst>
              <a:ext uri="{FF2B5EF4-FFF2-40B4-BE49-F238E27FC236}">
                <a16:creationId xmlns:a16="http://schemas.microsoft.com/office/drawing/2014/main" id="{15F99012-88AD-4ADC-BC5C-F84F32CAAA1E}"/>
              </a:ext>
            </a:extLst>
          </p:cNvPr>
          <p:cNvGrpSpPr/>
          <p:nvPr/>
        </p:nvGrpSpPr>
        <p:grpSpPr>
          <a:xfrm>
            <a:off x="4901757" y="3574103"/>
            <a:ext cx="2578807" cy="548640"/>
            <a:chOff x="5090183" y="2947482"/>
            <a:chExt cx="2578807" cy="548640"/>
          </a:xfrm>
        </p:grpSpPr>
        <p:sp>
          <p:nvSpPr>
            <p:cNvPr id="21" name="Rectangle 20">
              <a:extLst>
                <a:ext uri="{FF2B5EF4-FFF2-40B4-BE49-F238E27FC236}">
                  <a16:creationId xmlns:a16="http://schemas.microsoft.com/office/drawing/2014/main" id="{880A4B97-8FD8-4E19-A1F0-46762702AD8D}"/>
                </a:ext>
              </a:extLst>
            </p:cNvPr>
            <p:cNvSpPr/>
            <p:nvPr/>
          </p:nvSpPr>
          <p:spPr>
            <a:xfrm>
              <a:off x="5090183" y="2947482"/>
              <a:ext cx="548640" cy="54864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Raleway"/>
                </a:rPr>
                <a:t>06</a:t>
              </a:r>
            </a:p>
          </p:txBody>
        </p:sp>
        <p:sp>
          <p:nvSpPr>
            <p:cNvPr id="35" name="TextBox 67">
              <a:extLst>
                <a:ext uri="{FF2B5EF4-FFF2-40B4-BE49-F238E27FC236}">
                  <a16:creationId xmlns:a16="http://schemas.microsoft.com/office/drawing/2014/main" id="{53054DB8-BC40-473F-87F9-2686ACC5C0D3}"/>
                </a:ext>
              </a:extLst>
            </p:cNvPr>
            <p:cNvSpPr txBox="1"/>
            <p:nvPr/>
          </p:nvSpPr>
          <p:spPr>
            <a:xfrm>
              <a:off x="5657876" y="3033771"/>
              <a:ext cx="2011114" cy="393300"/>
            </a:xfrm>
            <a:prstGeom prst="round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dirty="0">
                  <a:solidFill>
                    <a:schemeClr val="tx1">
                      <a:lumMod val="50000"/>
                      <a:lumOff val="50000"/>
                    </a:schemeClr>
                  </a:solidFill>
                  <a:latin typeface="Raleway"/>
                </a:rPr>
                <a:t>Summary</a:t>
              </a:r>
            </a:p>
          </p:txBody>
        </p:sp>
      </p:grpSp>
      <p:pic>
        <p:nvPicPr>
          <p:cNvPr id="22" name="Picture 21">
            <a:extLst>
              <a:ext uri="{FF2B5EF4-FFF2-40B4-BE49-F238E27FC236}">
                <a16:creationId xmlns:a16="http://schemas.microsoft.com/office/drawing/2014/main" id="{BAA9BC68-63CA-472B-8ECC-031EB1ACD6B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58234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3F179C-C57A-430E-A63D-2CE119FD3ACC}"/>
              </a:ext>
            </a:extLst>
          </p:cNvPr>
          <p:cNvSpPr txBox="1"/>
          <p:nvPr/>
        </p:nvSpPr>
        <p:spPr>
          <a:xfrm>
            <a:off x="210111" y="168938"/>
            <a:ext cx="3531416" cy="523220"/>
          </a:xfrm>
          <a:prstGeom prst="rect">
            <a:avLst/>
          </a:prstGeom>
          <a:noFill/>
        </p:spPr>
        <p:txBody>
          <a:bodyPr wrap="none" rtlCol="0">
            <a:spAutoFit/>
          </a:bodyPr>
          <a:lstStyle/>
          <a:p>
            <a:r>
              <a:rPr lang="en-IN" sz="2800" b="1" dirty="0">
                <a:solidFill>
                  <a:schemeClr val="accent2"/>
                </a:solidFill>
              </a:rPr>
              <a:t>Why AWS CodeDeploy</a:t>
            </a:r>
          </a:p>
        </p:txBody>
      </p:sp>
      <p:sp>
        <p:nvSpPr>
          <p:cNvPr id="31" name="Rectangle: Rounded Corners 30">
            <a:extLst>
              <a:ext uri="{FF2B5EF4-FFF2-40B4-BE49-F238E27FC236}">
                <a16:creationId xmlns:a16="http://schemas.microsoft.com/office/drawing/2014/main" id="{15C3D58C-68DA-4E80-ACC6-26B196B09535}"/>
              </a:ext>
            </a:extLst>
          </p:cNvPr>
          <p:cNvSpPr/>
          <p:nvPr/>
        </p:nvSpPr>
        <p:spPr>
          <a:xfrm>
            <a:off x="874207" y="1091169"/>
            <a:ext cx="7395586" cy="632208"/>
          </a:xfrm>
          <a:prstGeom prst="roundRect">
            <a:avLst/>
          </a:prstGeom>
          <a:solidFill>
            <a:schemeClr val="bg1"/>
          </a:solidFill>
          <a:ln w="2857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This is an automated deployment tool which can deploy to services like EC2, Lambda, Elastic Beanstalk, and even your on-premises instances.</a:t>
            </a:r>
            <a:endParaRPr lang="en-IN" dirty="0">
              <a:solidFill>
                <a:schemeClr val="tx1"/>
              </a:solidFill>
            </a:endParaRPr>
          </a:p>
        </p:txBody>
      </p:sp>
      <p:sp>
        <p:nvSpPr>
          <p:cNvPr id="18" name="Rectangle: Top Corners Rounded 17">
            <a:extLst>
              <a:ext uri="{FF2B5EF4-FFF2-40B4-BE49-F238E27FC236}">
                <a16:creationId xmlns:a16="http://schemas.microsoft.com/office/drawing/2014/main" id="{BDEA710F-BCA7-49EA-9848-AF5287C82998}"/>
              </a:ext>
            </a:extLst>
          </p:cNvPr>
          <p:cNvSpPr/>
          <p:nvPr/>
        </p:nvSpPr>
        <p:spPr>
          <a:xfrm>
            <a:off x="702079" y="2796156"/>
            <a:ext cx="1828408" cy="1976803"/>
          </a:xfrm>
          <a:prstGeom prst="round2Same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Automated deployments</a:t>
            </a:r>
          </a:p>
          <a:p>
            <a:pPr algn="ctr"/>
            <a:endParaRPr lang="en-IN" b="1" dirty="0">
              <a:solidFill>
                <a:schemeClr val="tx1"/>
              </a:solidFill>
            </a:endParaRPr>
          </a:p>
          <a:p>
            <a:r>
              <a:rPr lang="en-US" sz="1200" dirty="0">
                <a:solidFill>
                  <a:schemeClr val="tx1"/>
                </a:solidFill>
              </a:rPr>
              <a:t>AWS CodeDeploy fully automates your software deployments, allowing you to deploy reliably and rapidly.</a:t>
            </a:r>
            <a:endParaRPr lang="en-IN" sz="1200" dirty="0">
              <a:solidFill>
                <a:schemeClr val="tx1"/>
              </a:solidFill>
            </a:endParaRPr>
          </a:p>
        </p:txBody>
      </p:sp>
      <p:sp>
        <p:nvSpPr>
          <p:cNvPr id="19" name="Oval 18">
            <a:extLst>
              <a:ext uri="{FF2B5EF4-FFF2-40B4-BE49-F238E27FC236}">
                <a16:creationId xmlns:a16="http://schemas.microsoft.com/office/drawing/2014/main" id="{658EB6C5-5088-48DC-9B21-02AE3AA12A68}"/>
              </a:ext>
            </a:extLst>
          </p:cNvPr>
          <p:cNvSpPr/>
          <p:nvPr/>
        </p:nvSpPr>
        <p:spPr>
          <a:xfrm>
            <a:off x="1058600" y="1846054"/>
            <a:ext cx="1115367" cy="110577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Top Corners Rounded 14">
            <a:extLst>
              <a:ext uri="{FF2B5EF4-FFF2-40B4-BE49-F238E27FC236}">
                <a16:creationId xmlns:a16="http://schemas.microsoft.com/office/drawing/2014/main" id="{BF0F3801-140C-4207-95A2-1FCA8B7A2FBF}"/>
              </a:ext>
            </a:extLst>
          </p:cNvPr>
          <p:cNvSpPr/>
          <p:nvPr/>
        </p:nvSpPr>
        <p:spPr>
          <a:xfrm>
            <a:off x="2675282" y="2796156"/>
            <a:ext cx="1828408" cy="1976803"/>
          </a:xfrm>
          <a:prstGeom prst="round2Same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Minimize downtime</a:t>
            </a:r>
          </a:p>
          <a:p>
            <a:pPr algn="ctr"/>
            <a:endParaRPr lang="en-IN" b="1" dirty="0">
              <a:solidFill>
                <a:schemeClr val="tx1"/>
              </a:solidFill>
            </a:endParaRPr>
          </a:p>
          <a:p>
            <a:r>
              <a:rPr lang="en-US" sz="1200" dirty="0">
                <a:solidFill>
                  <a:schemeClr val="tx1"/>
                </a:solidFill>
              </a:rPr>
              <a:t>AWS CodeDeploy helps maximize your application availability during the software deployment process.</a:t>
            </a:r>
            <a:endParaRPr lang="en-IN" sz="1200" dirty="0">
              <a:solidFill>
                <a:schemeClr val="tx1"/>
              </a:solidFill>
            </a:endParaRPr>
          </a:p>
        </p:txBody>
      </p:sp>
      <p:sp>
        <p:nvSpPr>
          <p:cNvPr id="20" name="Oval 19">
            <a:extLst>
              <a:ext uri="{FF2B5EF4-FFF2-40B4-BE49-F238E27FC236}">
                <a16:creationId xmlns:a16="http://schemas.microsoft.com/office/drawing/2014/main" id="{36F6C24D-78A3-43E1-B991-6F922112291F}"/>
              </a:ext>
            </a:extLst>
          </p:cNvPr>
          <p:cNvSpPr/>
          <p:nvPr/>
        </p:nvSpPr>
        <p:spPr>
          <a:xfrm>
            <a:off x="3031803" y="1846056"/>
            <a:ext cx="1115367" cy="110577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Top Corners Rounded 15">
            <a:extLst>
              <a:ext uri="{FF2B5EF4-FFF2-40B4-BE49-F238E27FC236}">
                <a16:creationId xmlns:a16="http://schemas.microsoft.com/office/drawing/2014/main" id="{6568E558-BE9B-4CCF-9DBA-2F62434F924A}"/>
              </a:ext>
            </a:extLst>
          </p:cNvPr>
          <p:cNvSpPr/>
          <p:nvPr/>
        </p:nvSpPr>
        <p:spPr>
          <a:xfrm>
            <a:off x="4644397" y="2796154"/>
            <a:ext cx="1828408" cy="1976803"/>
          </a:xfrm>
          <a:prstGeom prst="round2Same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Centralized control</a:t>
            </a:r>
          </a:p>
          <a:p>
            <a:pPr algn="ctr"/>
            <a:endParaRPr lang="en-IN" b="1" dirty="0">
              <a:solidFill>
                <a:schemeClr val="tx1"/>
              </a:solidFill>
            </a:endParaRPr>
          </a:p>
          <a:p>
            <a:r>
              <a:rPr lang="en-IN" sz="1200" dirty="0">
                <a:solidFill>
                  <a:schemeClr val="tx1"/>
                </a:solidFill>
              </a:rPr>
              <a:t>Through CLI and Management console, you can keep complete track of your deployments.</a:t>
            </a:r>
          </a:p>
        </p:txBody>
      </p:sp>
      <p:sp>
        <p:nvSpPr>
          <p:cNvPr id="21" name="Oval 20">
            <a:extLst>
              <a:ext uri="{FF2B5EF4-FFF2-40B4-BE49-F238E27FC236}">
                <a16:creationId xmlns:a16="http://schemas.microsoft.com/office/drawing/2014/main" id="{A82BEF12-8F7D-4C15-ACBD-E095C9DFB822}"/>
              </a:ext>
            </a:extLst>
          </p:cNvPr>
          <p:cNvSpPr/>
          <p:nvPr/>
        </p:nvSpPr>
        <p:spPr>
          <a:xfrm>
            <a:off x="5000918" y="1846054"/>
            <a:ext cx="1115367" cy="110577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Top Corners Rounded 16">
            <a:extLst>
              <a:ext uri="{FF2B5EF4-FFF2-40B4-BE49-F238E27FC236}">
                <a16:creationId xmlns:a16="http://schemas.microsoft.com/office/drawing/2014/main" id="{E0714CEE-B994-4891-B9A9-0C5C029F1473}"/>
              </a:ext>
            </a:extLst>
          </p:cNvPr>
          <p:cNvSpPr/>
          <p:nvPr/>
        </p:nvSpPr>
        <p:spPr>
          <a:xfrm>
            <a:off x="6613512" y="2796157"/>
            <a:ext cx="1828408" cy="1976803"/>
          </a:xfrm>
          <a:prstGeom prst="round2Same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endParaRPr>
          </a:p>
          <a:p>
            <a:pPr algn="ctr"/>
            <a:r>
              <a:rPr lang="en-IN" b="1" dirty="0">
                <a:solidFill>
                  <a:schemeClr val="tx1"/>
                </a:solidFill>
              </a:rPr>
              <a:t>Easy to adopt</a:t>
            </a:r>
          </a:p>
          <a:p>
            <a:pPr algn="ctr"/>
            <a:endParaRPr lang="en-IN" b="1" dirty="0">
              <a:solidFill>
                <a:schemeClr val="tx1"/>
              </a:solidFill>
            </a:endParaRPr>
          </a:p>
          <a:p>
            <a:r>
              <a:rPr lang="en-US" sz="1200" dirty="0">
                <a:solidFill>
                  <a:schemeClr val="tx1"/>
                </a:solidFill>
              </a:rPr>
              <a:t>works with any application and same experience whether you’re deploying to Amazon EC2, AWS Lambda.</a:t>
            </a:r>
            <a:endParaRPr lang="en-IN" sz="1200" dirty="0">
              <a:solidFill>
                <a:schemeClr val="tx1"/>
              </a:solidFill>
            </a:endParaRPr>
          </a:p>
        </p:txBody>
      </p:sp>
      <p:sp>
        <p:nvSpPr>
          <p:cNvPr id="22" name="Oval 21">
            <a:extLst>
              <a:ext uri="{FF2B5EF4-FFF2-40B4-BE49-F238E27FC236}">
                <a16:creationId xmlns:a16="http://schemas.microsoft.com/office/drawing/2014/main" id="{7C1B5072-3E9A-4F80-BE17-C80D7B72C25D}"/>
              </a:ext>
            </a:extLst>
          </p:cNvPr>
          <p:cNvSpPr/>
          <p:nvPr/>
        </p:nvSpPr>
        <p:spPr>
          <a:xfrm>
            <a:off x="6970030" y="1846056"/>
            <a:ext cx="1115367" cy="110577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Picture 33" descr="A close up of a sign&#10;&#10;Description automatically generated">
            <a:extLst>
              <a:ext uri="{FF2B5EF4-FFF2-40B4-BE49-F238E27FC236}">
                <a16:creationId xmlns:a16="http://schemas.microsoft.com/office/drawing/2014/main" id="{F42F0F37-0926-4B43-B90F-C148D345D0EA}"/>
              </a:ext>
            </a:extLst>
          </p:cNvPr>
          <p:cNvPicPr>
            <a:picLocks noChangeAspect="1"/>
          </p:cNvPicPr>
          <p:nvPr/>
        </p:nvPicPr>
        <p:blipFill>
          <a:blip r:embed="rId2"/>
          <a:stretch>
            <a:fillRect/>
          </a:stretch>
        </p:blipFill>
        <p:spPr>
          <a:xfrm>
            <a:off x="1263825" y="2027706"/>
            <a:ext cx="711994" cy="711994"/>
          </a:xfrm>
          <a:prstGeom prst="rect">
            <a:avLst/>
          </a:prstGeom>
        </p:spPr>
      </p:pic>
      <p:pic>
        <p:nvPicPr>
          <p:cNvPr id="36" name="Picture 35" descr="A close up of a logo&#10;&#10;Description automatically generated">
            <a:extLst>
              <a:ext uri="{FF2B5EF4-FFF2-40B4-BE49-F238E27FC236}">
                <a16:creationId xmlns:a16="http://schemas.microsoft.com/office/drawing/2014/main" id="{F378EFA1-9757-46D7-84D1-B2ED8B3693F2}"/>
              </a:ext>
            </a:extLst>
          </p:cNvPr>
          <p:cNvPicPr>
            <a:picLocks noChangeAspect="1"/>
          </p:cNvPicPr>
          <p:nvPr/>
        </p:nvPicPr>
        <p:blipFill>
          <a:blip r:embed="rId3"/>
          <a:stretch>
            <a:fillRect/>
          </a:stretch>
        </p:blipFill>
        <p:spPr>
          <a:xfrm>
            <a:off x="3213973" y="2009381"/>
            <a:ext cx="751026" cy="751026"/>
          </a:xfrm>
          <a:prstGeom prst="rect">
            <a:avLst/>
          </a:prstGeom>
        </p:spPr>
      </p:pic>
      <p:pic>
        <p:nvPicPr>
          <p:cNvPr id="38" name="Picture 37">
            <a:extLst>
              <a:ext uri="{FF2B5EF4-FFF2-40B4-BE49-F238E27FC236}">
                <a16:creationId xmlns:a16="http://schemas.microsoft.com/office/drawing/2014/main" id="{A6AC5631-150E-4EF4-A826-9EACE310F139}"/>
              </a:ext>
            </a:extLst>
          </p:cNvPr>
          <p:cNvPicPr>
            <a:picLocks noChangeAspect="1"/>
          </p:cNvPicPr>
          <p:nvPr/>
        </p:nvPicPr>
        <p:blipFill>
          <a:blip r:embed="rId4"/>
          <a:stretch>
            <a:fillRect/>
          </a:stretch>
        </p:blipFill>
        <p:spPr>
          <a:xfrm>
            <a:off x="7133798" y="1983203"/>
            <a:ext cx="787830" cy="787830"/>
          </a:xfrm>
          <a:prstGeom prst="rect">
            <a:avLst/>
          </a:prstGeom>
        </p:spPr>
      </p:pic>
      <p:pic>
        <p:nvPicPr>
          <p:cNvPr id="23" name="Picture 22" descr="A close up of a logo&#10;&#10;Description automatically generated">
            <a:extLst>
              <a:ext uri="{FF2B5EF4-FFF2-40B4-BE49-F238E27FC236}">
                <a16:creationId xmlns:a16="http://schemas.microsoft.com/office/drawing/2014/main" id="{90E69F82-9E79-45B8-A281-A501F4B85FD7}"/>
              </a:ext>
            </a:extLst>
          </p:cNvPr>
          <p:cNvPicPr>
            <a:picLocks noChangeAspect="1"/>
          </p:cNvPicPr>
          <p:nvPr/>
        </p:nvPicPr>
        <p:blipFill>
          <a:blip r:embed="rId5"/>
          <a:stretch>
            <a:fillRect/>
          </a:stretch>
        </p:blipFill>
        <p:spPr>
          <a:xfrm>
            <a:off x="5150805" y="1988793"/>
            <a:ext cx="820294" cy="820294"/>
          </a:xfrm>
          <a:prstGeom prst="rect">
            <a:avLst/>
          </a:prstGeom>
        </p:spPr>
      </p:pic>
      <p:pic>
        <p:nvPicPr>
          <p:cNvPr id="24" name="Picture 23">
            <a:extLst>
              <a:ext uri="{FF2B5EF4-FFF2-40B4-BE49-F238E27FC236}">
                <a16:creationId xmlns:a16="http://schemas.microsoft.com/office/drawing/2014/main" id="{EC15D1D7-B8E7-49F5-82BC-16DA3F06CB24}"/>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1933639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2436725" y="2126136"/>
            <a:ext cx="4270549" cy="891228"/>
          </a:xfrm>
        </p:spPr>
        <p:txBody>
          <a:bodyPr anchor="ctr"/>
          <a:lstStyle/>
          <a:p>
            <a:pPr algn="ctr"/>
            <a:r>
              <a:rPr lang="en-US" dirty="0"/>
              <a:t>AWS CodePipeline</a:t>
            </a:r>
          </a:p>
        </p:txBody>
      </p:sp>
      <p:pic>
        <p:nvPicPr>
          <p:cNvPr id="3" name="Picture 2">
            <a:extLst>
              <a:ext uri="{FF2B5EF4-FFF2-40B4-BE49-F238E27FC236}">
                <a16:creationId xmlns:a16="http://schemas.microsoft.com/office/drawing/2014/main" id="{E31E8C01-0EFE-4B4A-A8DB-43AA323FFA89}"/>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704495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3F179C-C57A-430E-A63D-2CE119FD3ACC}"/>
              </a:ext>
            </a:extLst>
          </p:cNvPr>
          <p:cNvSpPr txBox="1"/>
          <p:nvPr/>
        </p:nvSpPr>
        <p:spPr>
          <a:xfrm>
            <a:off x="210111" y="168938"/>
            <a:ext cx="3685817" cy="523220"/>
          </a:xfrm>
          <a:prstGeom prst="rect">
            <a:avLst/>
          </a:prstGeom>
          <a:noFill/>
        </p:spPr>
        <p:txBody>
          <a:bodyPr wrap="none" rtlCol="0">
            <a:spAutoFit/>
          </a:bodyPr>
          <a:lstStyle/>
          <a:p>
            <a:r>
              <a:rPr lang="en-IN" sz="2800" b="1" dirty="0">
                <a:solidFill>
                  <a:schemeClr val="accent2"/>
                </a:solidFill>
              </a:rPr>
              <a:t>Why AWS CodePipeline</a:t>
            </a:r>
          </a:p>
        </p:txBody>
      </p:sp>
      <p:sp>
        <p:nvSpPr>
          <p:cNvPr id="31" name="Rectangle: Rounded Corners 30">
            <a:extLst>
              <a:ext uri="{FF2B5EF4-FFF2-40B4-BE49-F238E27FC236}">
                <a16:creationId xmlns:a16="http://schemas.microsoft.com/office/drawing/2014/main" id="{15C3D58C-68DA-4E80-ACC6-26B196B09535}"/>
              </a:ext>
            </a:extLst>
          </p:cNvPr>
          <p:cNvSpPr/>
          <p:nvPr/>
        </p:nvSpPr>
        <p:spPr>
          <a:xfrm>
            <a:off x="874207" y="1091169"/>
            <a:ext cx="7395586" cy="632208"/>
          </a:xfrm>
          <a:prstGeom prst="roundRect">
            <a:avLst/>
          </a:prstGeom>
          <a:solidFill>
            <a:schemeClr val="bg1"/>
          </a:solidFill>
          <a:ln w="2857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 continuous delivery tool which is fully managed by AWS which you can use to automate your releases for rapid and reliable deployment</a:t>
            </a:r>
            <a:endParaRPr lang="en-IN" dirty="0">
              <a:solidFill>
                <a:schemeClr val="tx1"/>
              </a:solidFill>
            </a:endParaRPr>
          </a:p>
        </p:txBody>
      </p:sp>
      <p:pic>
        <p:nvPicPr>
          <p:cNvPr id="7170" name="Picture 2">
            <a:extLst>
              <a:ext uri="{FF2B5EF4-FFF2-40B4-BE49-F238E27FC236}">
                <a16:creationId xmlns:a16="http://schemas.microsoft.com/office/drawing/2014/main" id="{10F626AA-F0C9-4901-A0FA-5FD500C9B0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9" t="3810" r="1099" b="3810"/>
          <a:stretch/>
        </p:blipFill>
        <p:spPr bwMode="auto">
          <a:xfrm>
            <a:off x="100484" y="2009670"/>
            <a:ext cx="8943032" cy="25092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C60A981-DC6B-4B1A-84D3-74DF56F1970B}"/>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9389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3F179C-C57A-430E-A63D-2CE119FD3ACC}"/>
              </a:ext>
            </a:extLst>
          </p:cNvPr>
          <p:cNvSpPr txBox="1"/>
          <p:nvPr/>
        </p:nvSpPr>
        <p:spPr>
          <a:xfrm>
            <a:off x="210111" y="168938"/>
            <a:ext cx="3071867" cy="523220"/>
          </a:xfrm>
          <a:prstGeom prst="rect">
            <a:avLst/>
          </a:prstGeom>
          <a:noFill/>
        </p:spPr>
        <p:txBody>
          <a:bodyPr wrap="none" rtlCol="0">
            <a:spAutoFit/>
          </a:bodyPr>
          <a:lstStyle/>
          <a:p>
            <a:r>
              <a:rPr lang="en-IN" sz="2800" b="1" dirty="0">
                <a:solidFill>
                  <a:schemeClr val="accent2"/>
                </a:solidFill>
              </a:rPr>
              <a:t>Why AWS Pipelines</a:t>
            </a:r>
          </a:p>
        </p:txBody>
      </p:sp>
      <p:sp>
        <p:nvSpPr>
          <p:cNvPr id="31" name="Rectangle: Rounded Corners 30">
            <a:extLst>
              <a:ext uri="{FF2B5EF4-FFF2-40B4-BE49-F238E27FC236}">
                <a16:creationId xmlns:a16="http://schemas.microsoft.com/office/drawing/2014/main" id="{15C3D58C-68DA-4E80-ACC6-26B196B09535}"/>
              </a:ext>
            </a:extLst>
          </p:cNvPr>
          <p:cNvSpPr/>
          <p:nvPr/>
        </p:nvSpPr>
        <p:spPr>
          <a:xfrm>
            <a:off x="874207" y="1091169"/>
            <a:ext cx="7395586" cy="632208"/>
          </a:xfrm>
          <a:prstGeom prst="roundRect">
            <a:avLst/>
          </a:prstGeom>
          <a:solidFill>
            <a:schemeClr val="bg1"/>
          </a:solidFill>
          <a:ln w="2857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Easy to integrate AWS CodePipeline with GitHub or with your own custom plugin. With AWS CodePipeline, you only pay for what you use. There are no upfront fees or long-term commitments.</a:t>
            </a:r>
            <a:endParaRPr lang="en-IN" dirty="0">
              <a:solidFill>
                <a:schemeClr val="tx1"/>
              </a:solidFill>
            </a:endParaRPr>
          </a:p>
        </p:txBody>
      </p:sp>
      <p:grpSp>
        <p:nvGrpSpPr>
          <p:cNvPr id="25" name="Group 24">
            <a:extLst>
              <a:ext uri="{FF2B5EF4-FFF2-40B4-BE49-F238E27FC236}">
                <a16:creationId xmlns:a16="http://schemas.microsoft.com/office/drawing/2014/main" id="{8A1ABE34-3B6D-4FFD-9D1D-3867775CE58D}"/>
              </a:ext>
            </a:extLst>
          </p:cNvPr>
          <p:cNvGrpSpPr/>
          <p:nvPr/>
        </p:nvGrpSpPr>
        <p:grpSpPr>
          <a:xfrm>
            <a:off x="612105" y="2481755"/>
            <a:ext cx="7919790" cy="1570576"/>
            <a:chOff x="612105" y="2481755"/>
            <a:chExt cx="7919790" cy="1570576"/>
          </a:xfrm>
        </p:grpSpPr>
        <p:grpSp>
          <p:nvGrpSpPr>
            <p:cNvPr id="17" name="Group 16">
              <a:extLst>
                <a:ext uri="{FF2B5EF4-FFF2-40B4-BE49-F238E27FC236}">
                  <a16:creationId xmlns:a16="http://schemas.microsoft.com/office/drawing/2014/main" id="{77FFA31C-E491-49EF-830F-B2DA034D88DA}"/>
                </a:ext>
              </a:extLst>
            </p:cNvPr>
            <p:cNvGrpSpPr/>
            <p:nvPr/>
          </p:nvGrpSpPr>
          <p:grpSpPr>
            <a:xfrm>
              <a:off x="2398249" y="2489200"/>
              <a:ext cx="2070012" cy="1539766"/>
              <a:chOff x="2612517" y="2340135"/>
              <a:chExt cx="2070012" cy="1539766"/>
            </a:xfrm>
          </p:grpSpPr>
          <p:pic>
            <p:nvPicPr>
              <p:cNvPr id="12" name="Picture 11" descr="A close up of a sign&#10;&#10;Description automatically generated">
                <a:extLst>
                  <a:ext uri="{FF2B5EF4-FFF2-40B4-BE49-F238E27FC236}">
                    <a16:creationId xmlns:a16="http://schemas.microsoft.com/office/drawing/2014/main" id="{ECA1BBE3-3F14-485B-BECA-9D85970B7037}"/>
                  </a:ext>
                </a:extLst>
              </p:cNvPr>
              <p:cNvPicPr>
                <a:picLocks noChangeAspect="1"/>
              </p:cNvPicPr>
              <p:nvPr/>
            </p:nvPicPr>
            <p:blipFill>
              <a:blip r:embed="rId2"/>
              <a:stretch>
                <a:fillRect/>
              </a:stretch>
            </p:blipFill>
            <p:spPr>
              <a:xfrm rot="18940310">
                <a:off x="3121712" y="2340135"/>
                <a:ext cx="1051623" cy="1051622"/>
              </a:xfrm>
              <a:prstGeom prst="rect">
                <a:avLst/>
              </a:prstGeom>
            </p:spPr>
          </p:pic>
          <p:sp>
            <p:nvSpPr>
              <p:cNvPr id="18" name="Rectangle 17">
                <a:extLst>
                  <a:ext uri="{FF2B5EF4-FFF2-40B4-BE49-F238E27FC236}">
                    <a16:creationId xmlns:a16="http://schemas.microsoft.com/office/drawing/2014/main" id="{6814BA07-E23C-4C38-858B-1F2443E96346}"/>
                  </a:ext>
                </a:extLst>
              </p:cNvPr>
              <p:cNvSpPr/>
              <p:nvPr/>
            </p:nvSpPr>
            <p:spPr>
              <a:xfrm>
                <a:off x="2612517" y="3579819"/>
                <a:ext cx="2070012" cy="300082"/>
              </a:xfrm>
              <a:prstGeom prst="rect">
                <a:avLst/>
              </a:prstGeom>
            </p:spPr>
            <p:txBody>
              <a:bodyPr wrap="square">
                <a:spAutoFit/>
              </a:bodyPr>
              <a:lstStyle/>
              <a:p>
                <a:pPr algn="ctr"/>
                <a:r>
                  <a:rPr lang="en-IN" b="1" dirty="0">
                    <a:solidFill>
                      <a:srgbClr val="000000"/>
                    </a:solidFill>
                    <a:latin typeface="Segoe UI" panose="020B0502040204020203" pitchFamily="34" charset="0"/>
                  </a:rPr>
                  <a:t>Configurable workflow</a:t>
                </a:r>
              </a:p>
            </p:txBody>
          </p:sp>
        </p:grpSp>
        <p:grpSp>
          <p:nvGrpSpPr>
            <p:cNvPr id="13" name="Group 12">
              <a:extLst>
                <a:ext uri="{FF2B5EF4-FFF2-40B4-BE49-F238E27FC236}">
                  <a16:creationId xmlns:a16="http://schemas.microsoft.com/office/drawing/2014/main" id="{456E384F-FD0A-42CE-8477-D8DDFA785C56}"/>
                </a:ext>
              </a:extLst>
            </p:cNvPr>
            <p:cNvGrpSpPr/>
            <p:nvPr/>
          </p:nvGrpSpPr>
          <p:grpSpPr>
            <a:xfrm>
              <a:off x="612105" y="2505120"/>
              <a:ext cx="1487116" cy="1547211"/>
              <a:chOff x="1164162" y="2332690"/>
              <a:chExt cx="1487116" cy="1547211"/>
            </a:xfrm>
          </p:grpSpPr>
          <p:sp>
            <p:nvSpPr>
              <p:cNvPr id="16" name="Rectangle 15">
                <a:extLst>
                  <a:ext uri="{FF2B5EF4-FFF2-40B4-BE49-F238E27FC236}">
                    <a16:creationId xmlns:a16="http://schemas.microsoft.com/office/drawing/2014/main" id="{7959286E-A616-4C1D-95A3-A4F77DEBB88C}"/>
                  </a:ext>
                </a:extLst>
              </p:cNvPr>
              <p:cNvSpPr/>
              <p:nvPr/>
            </p:nvSpPr>
            <p:spPr>
              <a:xfrm>
                <a:off x="1164162" y="3579819"/>
                <a:ext cx="1487116" cy="300082"/>
              </a:xfrm>
              <a:prstGeom prst="rect">
                <a:avLst/>
              </a:prstGeom>
            </p:spPr>
            <p:txBody>
              <a:bodyPr wrap="square">
                <a:spAutoFit/>
              </a:bodyPr>
              <a:lstStyle/>
              <a:p>
                <a:pPr algn="ctr"/>
                <a:r>
                  <a:rPr lang="en-IN" b="1" dirty="0">
                    <a:solidFill>
                      <a:srgbClr val="000000"/>
                    </a:solidFill>
                    <a:latin typeface="Segoe UI" panose="020B0502040204020203" pitchFamily="34" charset="0"/>
                  </a:rPr>
                  <a:t>Rapid delivery</a:t>
                </a:r>
              </a:p>
            </p:txBody>
          </p:sp>
          <p:pic>
            <p:nvPicPr>
              <p:cNvPr id="4" name="Picture 3" descr="A close up of a logo&#10;&#10;Description automatically generated">
                <a:extLst>
                  <a:ext uri="{FF2B5EF4-FFF2-40B4-BE49-F238E27FC236}">
                    <a16:creationId xmlns:a16="http://schemas.microsoft.com/office/drawing/2014/main" id="{B120BC9F-B3D5-4458-8FDE-B009423E6C85}"/>
                  </a:ext>
                </a:extLst>
              </p:cNvPr>
              <p:cNvPicPr>
                <a:picLocks noChangeAspect="1"/>
              </p:cNvPicPr>
              <p:nvPr/>
            </p:nvPicPr>
            <p:blipFill>
              <a:blip r:embed="rId3"/>
              <a:stretch>
                <a:fillRect/>
              </a:stretch>
            </p:blipFill>
            <p:spPr>
              <a:xfrm>
                <a:off x="1423932" y="2332690"/>
                <a:ext cx="967576" cy="967576"/>
              </a:xfrm>
              <a:prstGeom prst="rect">
                <a:avLst/>
              </a:prstGeom>
            </p:spPr>
          </p:pic>
        </p:grpSp>
        <p:grpSp>
          <p:nvGrpSpPr>
            <p:cNvPr id="22" name="Group 21">
              <a:extLst>
                <a:ext uri="{FF2B5EF4-FFF2-40B4-BE49-F238E27FC236}">
                  <a16:creationId xmlns:a16="http://schemas.microsoft.com/office/drawing/2014/main" id="{8968B609-0FB4-4025-B982-E02BC59DAE28}"/>
                </a:ext>
              </a:extLst>
            </p:cNvPr>
            <p:cNvGrpSpPr/>
            <p:nvPr/>
          </p:nvGrpSpPr>
          <p:grpSpPr>
            <a:xfrm>
              <a:off x="4767289" y="2481755"/>
              <a:ext cx="1915662" cy="1547211"/>
              <a:chOff x="4478960" y="2332690"/>
              <a:chExt cx="1915662" cy="1547211"/>
            </a:xfrm>
          </p:grpSpPr>
          <p:sp>
            <p:nvSpPr>
              <p:cNvPr id="19" name="Rectangle 18">
                <a:extLst>
                  <a:ext uri="{FF2B5EF4-FFF2-40B4-BE49-F238E27FC236}">
                    <a16:creationId xmlns:a16="http://schemas.microsoft.com/office/drawing/2014/main" id="{7254D0E4-D277-4096-842F-BF2CB3DFA233}"/>
                  </a:ext>
                </a:extLst>
              </p:cNvPr>
              <p:cNvSpPr/>
              <p:nvPr/>
            </p:nvSpPr>
            <p:spPr>
              <a:xfrm>
                <a:off x="4478960" y="3579819"/>
                <a:ext cx="1915662" cy="300082"/>
              </a:xfrm>
              <a:prstGeom prst="rect">
                <a:avLst/>
              </a:prstGeom>
            </p:spPr>
            <p:txBody>
              <a:bodyPr wrap="square">
                <a:spAutoFit/>
              </a:bodyPr>
              <a:lstStyle/>
              <a:p>
                <a:pPr algn="ctr"/>
                <a:r>
                  <a:rPr lang="en-IN" b="1" dirty="0">
                    <a:solidFill>
                      <a:srgbClr val="000000"/>
                    </a:solidFill>
                    <a:latin typeface="Segoe UI" panose="020B0502040204020203" pitchFamily="34" charset="0"/>
                  </a:rPr>
                  <a:t>Get started fast</a:t>
                </a:r>
              </a:p>
            </p:txBody>
          </p:sp>
          <p:pic>
            <p:nvPicPr>
              <p:cNvPr id="7" name="Picture 6" descr="A close up of a sign&#10;&#10;Description automatically generated">
                <a:extLst>
                  <a:ext uri="{FF2B5EF4-FFF2-40B4-BE49-F238E27FC236}">
                    <a16:creationId xmlns:a16="http://schemas.microsoft.com/office/drawing/2014/main" id="{C91E7524-2B6A-4179-8D0F-871A9CB69232}"/>
                  </a:ext>
                </a:extLst>
              </p:cNvPr>
              <p:cNvPicPr>
                <a:picLocks noChangeAspect="1"/>
              </p:cNvPicPr>
              <p:nvPr/>
            </p:nvPicPr>
            <p:blipFill>
              <a:blip r:embed="rId4"/>
              <a:stretch>
                <a:fillRect/>
              </a:stretch>
            </p:blipFill>
            <p:spPr>
              <a:xfrm>
                <a:off x="4903537" y="2332690"/>
                <a:ext cx="1066508" cy="1066508"/>
              </a:xfrm>
              <a:prstGeom prst="rect">
                <a:avLst/>
              </a:prstGeom>
            </p:spPr>
          </p:pic>
        </p:grpSp>
        <p:grpSp>
          <p:nvGrpSpPr>
            <p:cNvPr id="23" name="Group 22">
              <a:extLst>
                <a:ext uri="{FF2B5EF4-FFF2-40B4-BE49-F238E27FC236}">
                  <a16:creationId xmlns:a16="http://schemas.microsoft.com/office/drawing/2014/main" id="{B63D392E-338E-41CA-9A02-82AFB6C2BD55}"/>
                </a:ext>
              </a:extLst>
            </p:cNvPr>
            <p:cNvGrpSpPr/>
            <p:nvPr/>
          </p:nvGrpSpPr>
          <p:grpSpPr>
            <a:xfrm>
              <a:off x="6682951" y="2481755"/>
              <a:ext cx="1848944" cy="1539192"/>
              <a:chOff x="6270124" y="2348036"/>
              <a:chExt cx="1848944" cy="1539192"/>
            </a:xfrm>
          </p:grpSpPr>
          <p:sp>
            <p:nvSpPr>
              <p:cNvPr id="20" name="Rectangle 19">
                <a:extLst>
                  <a:ext uri="{FF2B5EF4-FFF2-40B4-BE49-F238E27FC236}">
                    <a16:creationId xmlns:a16="http://schemas.microsoft.com/office/drawing/2014/main" id="{7669201D-3B3B-4468-B087-E54BA2D38559}"/>
                  </a:ext>
                </a:extLst>
              </p:cNvPr>
              <p:cNvSpPr/>
              <p:nvPr/>
            </p:nvSpPr>
            <p:spPr>
              <a:xfrm>
                <a:off x="6270124" y="3587146"/>
                <a:ext cx="1848944" cy="300082"/>
              </a:xfrm>
              <a:prstGeom prst="rect">
                <a:avLst/>
              </a:prstGeom>
            </p:spPr>
            <p:txBody>
              <a:bodyPr wrap="square">
                <a:spAutoFit/>
              </a:bodyPr>
              <a:lstStyle/>
              <a:p>
                <a:pPr algn="ctr"/>
                <a:r>
                  <a:rPr lang="en-IN" b="1" dirty="0">
                    <a:solidFill>
                      <a:srgbClr val="000000"/>
                    </a:solidFill>
                    <a:latin typeface="Segoe UI" panose="020B0502040204020203" pitchFamily="34" charset="0"/>
                  </a:rPr>
                  <a:t>Easy to integrate</a:t>
                </a:r>
              </a:p>
            </p:txBody>
          </p:sp>
          <p:pic>
            <p:nvPicPr>
              <p:cNvPr id="11" name="Picture 10" descr="A picture containing vector graphics&#10;&#10;Description automatically generated">
                <a:extLst>
                  <a:ext uri="{FF2B5EF4-FFF2-40B4-BE49-F238E27FC236}">
                    <a16:creationId xmlns:a16="http://schemas.microsoft.com/office/drawing/2014/main" id="{91C9C4ED-C4E7-457C-AD1F-9274AC07AFAB}"/>
                  </a:ext>
                </a:extLst>
              </p:cNvPr>
              <p:cNvPicPr>
                <a:picLocks noChangeAspect="1"/>
              </p:cNvPicPr>
              <p:nvPr/>
            </p:nvPicPr>
            <p:blipFill>
              <a:blip r:embed="rId5"/>
              <a:stretch>
                <a:fillRect/>
              </a:stretch>
            </p:blipFill>
            <p:spPr>
              <a:xfrm>
                <a:off x="6676688" y="2348036"/>
                <a:ext cx="1035816" cy="1035816"/>
              </a:xfrm>
              <a:prstGeom prst="rect">
                <a:avLst/>
              </a:prstGeom>
            </p:spPr>
          </p:pic>
        </p:grpSp>
      </p:grpSp>
      <p:pic>
        <p:nvPicPr>
          <p:cNvPr id="21" name="Picture 20">
            <a:extLst>
              <a:ext uri="{FF2B5EF4-FFF2-40B4-BE49-F238E27FC236}">
                <a16:creationId xmlns:a16="http://schemas.microsoft.com/office/drawing/2014/main" id="{6A6A51FE-9225-4ECE-A739-F9C57B414C2C}"/>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3531974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AA769297-89FC-4E59-AAEE-F051FD3CC613}"/>
              </a:ext>
            </a:extLst>
          </p:cNvPr>
          <p:cNvSpPr>
            <a:spLocks noGrp="1"/>
          </p:cNvSpPr>
          <p:nvPr>
            <p:ph type="body" sz="quarter" idx="10"/>
          </p:nvPr>
        </p:nvSpPr>
        <p:spPr>
          <a:xfrm>
            <a:off x="499443" y="1507253"/>
            <a:ext cx="8145113" cy="2128994"/>
          </a:xfrm>
        </p:spPr>
        <p:txBody>
          <a:bodyPr anchor="ctr"/>
          <a:lstStyle/>
          <a:p>
            <a:pPr algn="ctr"/>
            <a:r>
              <a:rPr lang="en-US" dirty="0"/>
              <a:t>Creating a DevOps lifecycle using AWS DevOps tools</a:t>
            </a:r>
          </a:p>
        </p:txBody>
      </p:sp>
      <p:pic>
        <p:nvPicPr>
          <p:cNvPr id="3" name="Picture 2">
            <a:extLst>
              <a:ext uri="{FF2B5EF4-FFF2-40B4-BE49-F238E27FC236}">
                <a16:creationId xmlns:a16="http://schemas.microsoft.com/office/drawing/2014/main" id="{7BC1B418-383F-4486-AD97-C7ADC587452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949221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3F179C-C57A-430E-A63D-2CE119FD3ACC}"/>
              </a:ext>
            </a:extLst>
          </p:cNvPr>
          <p:cNvSpPr txBox="1"/>
          <p:nvPr/>
        </p:nvSpPr>
        <p:spPr>
          <a:xfrm>
            <a:off x="210111" y="168938"/>
            <a:ext cx="4714239" cy="523220"/>
          </a:xfrm>
          <a:prstGeom prst="rect">
            <a:avLst/>
          </a:prstGeom>
          <a:noFill/>
        </p:spPr>
        <p:txBody>
          <a:bodyPr wrap="none" rtlCol="0">
            <a:spAutoFit/>
          </a:bodyPr>
          <a:lstStyle/>
          <a:p>
            <a:r>
              <a:rPr lang="en-IN" sz="2800" b="1" dirty="0">
                <a:solidFill>
                  <a:schemeClr val="accent2"/>
                </a:solidFill>
              </a:rPr>
              <a:t>Demo: Create a CI/CD pipeline</a:t>
            </a:r>
          </a:p>
        </p:txBody>
      </p:sp>
      <p:pic>
        <p:nvPicPr>
          <p:cNvPr id="11" name="Picture 10" descr="A picture containing screenshot&#10;&#10;Description automatically generated">
            <a:extLst>
              <a:ext uri="{FF2B5EF4-FFF2-40B4-BE49-F238E27FC236}">
                <a16:creationId xmlns:a16="http://schemas.microsoft.com/office/drawing/2014/main" id="{F2BE6E35-741D-41D5-A004-C1DD1D141B8F}"/>
              </a:ext>
            </a:extLst>
          </p:cNvPr>
          <p:cNvPicPr>
            <a:picLocks noChangeAspect="1"/>
          </p:cNvPicPr>
          <p:nvPr/>
        </p:nvPicPr>
        <p:blipFill>
          <a:blip r:embed="rId2"/>
          <a:stretch>
            <a:fillRect/>
          </a:stretch>
        </p:blipFill>
        <p:spPr>
          <a:xfrm>
            <a:off x="924448" y="1169230"/>
            <a:ext cx="7295104" cy="2805040"/>
          </a:xfrm>
          <a:prstGeom prst="rect">
            <a:avLst/>
          </a:prstGeom>
        </p:spPr>
      </p:pic>
      <p:pic>
        <p:nvPicPr>
          <p:cNvPr id="31" name="Picture 30">
            <a:extLst>
              <a:ext uri="{FF2B5EF4-FFF2-40B4-BE49-F238E27FC236}">
                <a16:creationId xmlns:a16="http://schemas.microsoft.com/office/drawing/2014/main" id="{C06F44EA-9E0D-4BD6-B172-6678745F26C1}"/>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084306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2436725" y="2126136"/>
            <a:ext cx="4270549" cy="891228"/>
          </a:xfrm>
        </p:spPr>
        <p:txBody>
          <a:bodyPr anchor="ctr"/>
          <a:lstStyle/>
          <a:p>
            <a:pPr algn="ctr"/>
            <a:r>
              <a:rPr lang="en-US" dirty="0"/>
              <a:t>Summary</a:t>
            </a:r>
          </a:p>
        </p:txBody>
      </p:sp>
      <p:pic>
        <p:nvPicPr>
          <p:cNvPr id="3" name="Picture 2">
            <a:extLst>
              <a:ext uri="{FF2B5EF4-FFF2-40B4-BE49-F238E27FC236}">
                <a16:creationId xmlns:a16="http://schemas.microsoft.com/office/drawing/2014/main" id="{25CBAA93-8D84-433A-B837-FEF56106DBB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063318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3F179C-C57A-430E-A63D-2CE119FD3ACC}"/>
              </a:ext>
            </a:extLst>
          </p:cNvPr>
          <p:cNvSpPr txBox="1"/>
          <p:nvPr/>
        </p:nvSpPr>
        <p:spPr>
          <a:xfrm>
            <a:off x="210111" y="168938"/>
            <a:ext cx="1608133" cy="523220"/>
          </a:xfrm>
          <a:prstGeom prst="rect">
            <a:avLst/>
          </a:prstGeom>
          <a:noFill/>
        </p:spPr>
        <p:txBody>
          <a:bodyPr wrap="none" rtlCol="0">
            <a:spAutoFit/>
          </a:bodyPr>
          <a:lstStyle/>
          <a:p>
            <a:r>
              <a:rPr lang="en-IN" sz="2800" b="1" dirty="0">
                <a:solidFill>
                  <a:schemeClr val="accent2"/>
                </a:solidFill>
              </a:rPr>
              <a:t>Summary</a:t>
            </a:r>
          </a:p>
        </p:txBody>
      </p:sp>
      <p:grpSp>
        <p:nvGrpSpPr>
          <p:cNvPr id="2" name="Group 1">
            <a:extLst>
              <a:ext uri="{FF2B5EF4-FFF2-40B4-BE49-F238E27FC236}">
                <a16:creationId xmlns:a16="http://schemas.microsoft.com/office/drawing/2014/main" id="{C515D696-8E2F-4E6B-A1A7-6E96274171BA}"/>
              </a:ext>
            </a:extLst>
          </p:cNvPr>
          <p:cNvGrpSpPr/>
          <p:nvPr/>
        </p:nvGrpSpPr>
        <p:grpSpPr>
          <a:xfrm>
            <a:off x="1207510" y="1167965"/>
            <a:ext cx="2158688" cy="1812856"/>
            <a:chOff x="735235" y="1092234"/>
            <a:chExt cx="1796950" cy="1509070"/>
          </a:xfrm>
        </p:grpSpPr>
        <p:pic>
          <p:nvPicPr>
            <p:cNvPr id="26" name="Picture 25">
              <a:extLst>
                <a:ext uri="{FF2B5EF4-FFF2-40B4-BE49-F238E27FC236}">
                  <a16:creationId xmlns:a16="http://schemas.microsoft.com/office/drawing/2014/main" id="{C9D9CD69-D3A2-4E30-B225-AAAB4D85B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235" y="1583452"/>
              <a:ext cx="1796950" cy="10178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73AB5265-723E-476B-BD34-2B3ADA30F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566" y="1092234"/>
              <a:ext cx="1306288" cy="491218"/>
            </a:xfrm>
            <a:prstGeom prst="rect">
              <a:avLst/>
            </a:prstGeom>
            <a:noFill/>
            <a:extLst>
              <a:ext uri="{909E8E84-426E-40DD-AFC4-6F175D3DCCD1}">
                <a14:hiddenFill xmlns:a14="http://schemas.microsoft.com/office/drawing/2010/main">
                  <a:solidFill>
                    <a:srgbClr val="FFFFFF"/>
                  </a:solidFill>
                </a14:hiddenFill>
              </a:ext>
            </a:extLst>
          </p:spPr>
        </p:pic>
      </p:grpSp>
      <p:pic>
        <p:nvPicPr>
          <p:cNvPr id="36" name="Graphic 35">
            <a:extLst>
              <a:ext uri="{FF2B5EF4-FFF2-40B4-BE49-F238E27FC236}">
                <a16:creationId xmlns:a16="http://schemas.microsoft.com/office/drawing/2014/main" id="{D484660B-BE2C-4AAF-A794-3AC846E428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3530" y="3456628"/>
            <a:ext cx="870790" cy="870790"/>
          </a:xfrm>
          <a:prstGeom prst="rect">
            <a:avLst/>
          </a:prstGeom>
        </p:spPr>
      </p:pic>
      <p:pic>
        <p:nvPicPr>
          <p:cNvPr id="41" name="Graphic 40">
            <a:extLst>
              <a:ext uri="{FF2B5EF4-FFF2-40B4-BE49-F238E27FC236}">
                <a16:creationId xmlns:a16="http://schemas.microsoft.com/office/drawing/2014/main" id="{1C9A3BDC-1F03-498F-96C3-8FB3A6D50D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97002" y="3456628"/>
            <a:ext cx="870790" cy="870790"/>
          </a:xfrm>
          <a:prstGeom prst="rect">
            <a:avLst/>
          </a:prstGeom>
        </p:spPr>
      </p:pic>
      <p:pic>
        <p:nvPicPr>
          <p:cNvPr id="46" name="Graphic 45">
            <a:extLst>
              <a:ext uri="{FF2B5EF4-FFF2-40B4-BE49-F238E27FC236}">
                <a16:creationId xmlns:a16="http://schemas.microsoft.com/office/drawing/2014/main" id="{A8F8E0B1-B9B6-41B7-B339-9D941CB041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72799" y="3456628"/>
            <a:ext cx="870790" cy="870790"/>
          </a:xfrm>
          <a:prstGeom prst="rect">
            <a:avLst/>
          </a:prstGeom>
        </p:spPr>
      </p:pic>
      <p:pic>
        <p:nvPicPr>
          <p:cNvPr id="52" name="Graphic 51">
            <a:extLst>
              <a:ext uri="{FF2B5EF4-FFF2-40B4-BE49-F238E27FC236}">
                <a16:creationId xmlns:a16="http://schemas.microsoft.com/office/drawing/2014/main" id="{B90B596C-CC7C-4B26-8C0F-7BA50F18A9F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39680" y="3456628"/>
            <a:ext cx="870790" cy="870790"/>
          </a:xfrm>
          <a:prstGeom prst="rect">
            <a:avLst/>
          </a:prstGeom>
        </p:spPr>
      </p:pic>
      <p:pic>
        <p:nvPicPr>
          <p:cNvPr id="11" name="Picture 10" descr="A picture containing vector graphics&#10;&#10;Description automatically generated">
            <a:extLst>
              <a:ext uri="{FF2B5EF4-FFF2-40B4-BE49-F238E27FC236}">
                <a16:creationId xmlns:a16="http://schemas.microsoft.com/office/drawing/2014/main" id="{23273E6E-6E29-4590-BB69-817D56EC6EBD}"/>
              </a:ext>
            </a:extLst>
          </p:cNvPr>
          <p:cNvPicPr>
            <a:picLocks noChangeAspect="1"/>
          </p:cNvPicPr>
          <p:nvPr/>
        </p:nvPicPr>
        <p:blipFill>
          <a:blip r:embed="rId12"/>
          <a:stretch>
            <a:fillRect/>
          </a:stretch>
        </p:blipFill>
        <p:spPr>
          <a:xfrm>
            <a:off x="6046108" y="1150762"/>
            <a:ext cx="1890382" cy="1890382"/>
          </a:xfrm>
          <a:prstGeom prst="rect">
            <a:avLst/>
          </a:prstGeom>
        </p:spPr>
      </p:pic>
      <p:sp>
        <p:nvSpPr>
          <p:cNvPr id="12" name="TextBox 11">
            <a:extLst>
              <a:ext uri="{FF2B5EF4-FFF2-40B4-BE49-F238E27FC236}">
                <a16:creationId xmlns:a16="http://schemas.microsoft.com/office/drawing/2014/main" id="{491D85E6-2BAA-4806-8DA0-84D2FB07165F}"/>
              </a:ext>
            </a:extLst>
          </p:cNvPr>
          <p:cNvSpPr txBox="1"/>
          <p:nvPr/>
        </p:nvSpPr>
        <p:spPr>
          <a:xfrm>
            <a:off x="806325" y="1167965"/>
            <a:ext cx="362600" cy="369332"/>
          </a:xfrm>
          <a:prstGeom prst="rect">
            <a:avLst/>
          </a:prstGeom>
          <a:noFill/>
        </p:spPr>
        <p:txBody>
          <a:bodyPr wrap="none" rtlCol="0">
            <a:spAutoFit/>
          </a:bodyPr>
          <a:lstStyle/>
          <a:p>
            <a:r>
              <a:rPr lang="en-IN" sz="1800" b="1" dirty="0"/>
              <a:t>1.</a:t>
            </a:r>
          </a:p>
        </p:txBody>
      </p:sp>
      <p:sp>
        <p:nvSpPr>
          <p:cNvPr id="59" name="TextBox 58">
            <a:extLst>
              <a:ext uri="{FF2B5EF4-FFF2-40B4-BE49-F238E27FC236}">
                <a16:creationId xmlns:a16="http://schemas.microsoft.com/office/drawing/2014/main" id="{C831822D-276F-4A49-8468-91AD3B7A7923}"/>
              </a:ext>
            </a:extLst>
          </p:cNvPr>
          <p:cNvSpPr txBox="1"/>
          <p:nvPr/>
        </p:nvSpPr>
        <p:spPr>
          <a:xfrm>
            <a:off x="210111" y="3230945"/>
            <a:ext cx="362600" cy="369332"/>
          </a:xfrm>
          <a:prstGeom prst="rect">
            <a:avLst/>
          </a:prstGeom>
          <a:noFill/>
        </p:spPr>
        <p:txBody>
          <a:bodyPr wrap="none" rtlCol="0">
            <a:spAutoFit/>
          </a:bodyPr>
          <a:lstStyle/>
          <a:p>
            <a:r>
              <a:rPr lang="en-IN" sz="1800" b="1" dirty="0"/>
              <a:t>2.</a:t>
            </a:r>
          </a:p>
        </p:txBody>
      </p:sp>
      <p:sp>
        <p:nvSpPr>
          <p:cNvPr id="60" name="TextBox 59">
            <a:extLst>
              <a:ext uri="{FF2B5EF4-FFF2-40B4-BE49-F238E27FC236}">
                <a16:creationId xmlns:a16="http://schemas.microsoft.com/office/drawing/2014/main" id="{CC2B8AA4-E34C-4AC2-B3A2-4ECC30F3D8E5}"/>
              </a:ext>
            </a:extLst>
          </p:cNvPr>
          <p:cNvSpPr txBox="1"/>
          <p:nvPr/>
        </p:nvSpPr>
        <p:spPr>
          <a:xfrm>
            <a:off x="5683508" y="1167965"/>
            <a:ext cx="362600" cy="369332"/>
          </a:xfrm>
          <a:prstGeom prst="rect">
            <a:avLst/>
          </a:prstGeom>
          <a:noFill/>
        </p:spPr>
        <p:txBody>
          <a:bodyPr wrap="none" rtlCol="0">
            <a:spAutoFit/>
          </a:bodyPr>
          <a:lstStyle/>
          <a:p>
            <a:r>
              <a:rPr lang="en-IN" sz="1800" b="1" dirty="0"/>
              <a:t>3.</a:t>
            </a:r>
          </a:p>
        </p:txBody>
      </p:sp>
      <p:pic>
        <p:nvPicPr>
          <p:cNvPr id="14" name="Picture 13">
            <a:extLst>
              <a:ext uri="{FF2B5EF4-FFF2-40B4-BE49-F238E27FC236}">
                <a16:creationId xmlns:a16="http://schemas.microsoft.com/office/drawing/2014/main" id="{D1B25168-49CD-4CEA-B3AA-E62EB9EC4F67}"/>
              </a:ext>
            </a:extLst>
          </p:cNvPr>
          <p:cNvPicPr>
            <a:picLocks noChangeAspect="1"/>
          </p:cNvPicPr>
          <p:nvPr/>
        </p:nvPicPr>
        <p:blipFill>
          <a:blip r:embed="rId13"/>
          <a:stretch>
            <a:fillRect/>
          </a:stretch>
        </p:blipFill>
        <p:spPr>
          <a:xfrm>
            <a:off x="0" y="0"/>
            <a:ext cx="9144000" cy="5143500"/>
          </a:xfrm>
          <a:prstGeom prst="rect">
            <a:avLst/>
          </a:prstGeom>
        </p:spPr>
      </p:pic>
    </p:spTree>
    <p:extLst>
      <p:ext uri="{BB962C8B-B14F-4D97-AF65-F5344CB8AC3E}">
        <p14:creationId xmlns:p14="http://schemas.microsoft.com/office/powerpoint/2010/main" val="365264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9" grpId="0"/>
      <p:bldP spid="6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2ADE01-946F-4052-90AD-2BE245388AA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02000" y="357456"/>
            <a:ext cx="2540000" cy="885422"/>
          </a:xfrm>
          <a:prstGeom prst="rect">
            <a:avLst/>
          </a:prstGeom>
        </p:spPr>
      </p:pic>
      <p:grpSp>
        <p:nvGrpSpPr>
          <p:cNvPr id="11" name="Group 10">
            <a:extLst>
              <a:ext uri="{FF2B5EF4-FFF2-40B4-BE49-F238E27FC236}">
                <a16:creationId xmlns:a16="http://schemas.microsoft.com/office/drawing/2014/main" id="{1B9B9199-166E-4BFD-9B85-5CA80213BE93}"/>
              </a:ext>
            </a:extLst>
          </p:cNvPr>
          <p:cNvGrpSpPr/>
          <p:nvPr/>
        </p:nvGrpSpPr>
        <p:grpSpPr>
          <a:xfrm>
            <a:off x="924894" y="1655664"/>
            <a:ext cx="7294211" cy="3083597"/>
            <a:chOff x="591670" y="2090218"/>
            <a:chExt cx="10706973" cy="4526327"/>
          </a:xfrm>
        </p:grpSpPr>
        <p:pic>
          <p:nvPicPr>
            <p:cNvPr id="12" name="Picture 11">
              <a:extLst>
                <a:ext uri="{FF2B5EF4-FFF2-40B4-BE49-F238E27FC236}">
                  <a16:creationId xmlns:a16="http://schemas.microsoft.com/office/drawing/2014/main" id="{8792E514-88A8-44EC-8F50-1004CFC1F2BD}"/>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663" b="10935"/>
            <a:stretch/>
          </p:blipFill>
          <p:spPr>
            <a:xfrm>
              <a:off x="591670" y="2090218"/>
              <a:ext cx="10652248" cy="4526327"/>
            </a:xfrm>
            <a:prstGeom prst="rect">
              <a:avLst/>
            </a:prstGeom>
          </p:spPr>
        </p:pic>
        <p:sp>
          <p:nvSpPr>
            <p:cNvPr id="13" name="TextBox 12">
              <a:extLst>
                <a:ext uri="{FF2B5EF4-FFF2-40B4-BE49-F238E27FC236}">
                  <a16:creationId xmlns:a16="http://schemas.microsoft.com/office/drawing/2014/main" id="{95982313-48B0-4D9B-8370-9FF41CF8F19E}"/>
                </a:ext>
              </a:extLst>
            </p:cNvPr>
            <p:cNvSpPr txBox="1"/>
            <p:nvPr/>
          </p:nvSpPr>
          <p:spPr>
            <a:xfrm>
              <a:off x="6880643" y="2451478"/>
              <a:ext cx="3122906" cy="440482"/>
            </a:xfrm>
            <a:prstGeom prst="rect">
              <a:avLst/>
            </a:prstGeom>
            <a:noFill/>
          </p:spPr>
          <p:txBody>
            <a:bodyPr wrap="none" rtlCol="0">
              <a:spAutoFit/>
            </a:bodyPr>
            <a:lstStyle/>
            <a:p>
              <a:r>
                <a:rPr lang="en-US" b="1" dirty="0">
                  <a:solidFill>
                    <a:schemeClr val="accent1"/>
                  </a:solidFill>
                  <a:latin typeface="Raleway"/>
                </a:rPr>
                <a:t>India : +91-7847955955</a:t>
              </a:r>
            </a:p>
          </p:txBody>
        </p:sp>
        <p:sp>
          <p:nvSpPr>
            <p:cNvPr id="14" name="TextBox 13">
              <a:extLst>
                <a:ext uri="{FF2B5EF4-FFF2-40B4-BE49-F238E27FC236}">
                  <a16:creationId xmlns:a16="http://schemas.microsoft.com/office/drawing/2014/main" id="{AF0135DA-139D-4BD1-8B64-8F332204EF55}"/>
                </a:ext>
              </a:extLst>
            </p:cNvPr>
            <p:cNvSpPr txBox="1"/>
            <p:nvPr/>
          </p:nvSpPr>
          <p:spPr>
            <a:xfrm>
              <a:off x="6880643" y="3152473"/>
              <a:ext cx="4260726" cy="440482"/>
            </a:xfrm>
            <a:prstGeom prst="rect">
              <a:avLst/>
            </a:prstGeom>
            <a:noFill/>
          </p:spPr>
          <p:txBody>
            <a:bodyPr wrap="none" rtlCol="0">
              <a:spAutoFit/>
            </a:bodyPr>
            <a:lstStyle/>
            <a:p>
              <a:r>
                <a:rPr lang="en-US" b="1" dirty="0">
                  <a:solidFill>
                    <a:schemeClr val="accent1"/>
                  </a:solidFill>
                  <a:latin typeface="Raleway"/>
                </a:rPr>
                <a:t>US : 1-800-216-8930 (TOLL FREE)</a:t>
              </a:r>
            </a:p>
          </p:txBody>
        </p:sp>
        <p:sp>
          <p:nvSpPr>
            <p:cNvPr id="15" name="TextBox 14">
              <a:extLst>
                <a:ext uri="{FF2B5EF4-FFF2-40B4-BE49-F238E27FC236}">
                  <a16:creationId xmlns:a16="http://schemas.microsoft.com/office/drawing/2014/main" id="{C5F3A766-3167-4485-A3B1-18C2C60B1D16}"/>
                </a:ext>
              </a:extLst>
            </p:cNvPr>
            <p:cNvSpPr txBox="1"/>
            <p:nvPr/>
          </p:nvSpPr>
          <p:spPr>
            <a:xfrm>
              <a:off x="6880643" y="4099242"/>
              <a:ext cx="2852313" cy="440482"/>
            </a:xfrm>
            <a:prstGeom prst="rect">
              <a:avLst/>
            </a:prstGeom>
            <a:noFill/>
          </p:spPr>
          <p:txBody>
            <a:bodyPr wrap="none" rtlCol="0">
              <a:spAutoFit/>
            </a:bodyPr>
            <a:lstStyle/>
            <a:p>
              <a:r>
                <a:rPr lang="en-US" b="1" dirty="0">
                  <a:solidFill>
                    <a:srgbClr val="7671B3"/>
                  </a:solidFill>
                  <a:latin typeface="Raleway"/>
                </a:rPr>
                <a:t>sales@intellipaat.com</a:t>
              </a:r>
            </a:p>
          </p:txBody>
        </p:sp>
        <p:sp>
          <p:nvSpPr>
            <p:cNvPr id="16" name="TextBox 15">
              <a:extLst>
                <a:ext uri="{FF2B5EF4-FFF2-40B4-BE49-F238E27FC236}">
                  <a16:creationId xmlns:a16="http://schemas.microsoft.com/office/drawing/2014/main" id="{15A40A4E-660A-4A32-ADAE-5CA538731B75}"/>
                </a:ext>
              </a:extLst>
            </p:cNvPr>
            <p:cNvSpPr txBox="1"/>
            <p:nvPr/>
          </p:nvSpPr>
          <p:spPr>
            <a:xfrm>
              <a:off x="6880643" y="5486326"/>
              <a:ext cx="4418000" cy="440482"/>
            </a:xfrm>
            <a:prstGeom prst="rect">
              <a:avLst/>
            </a:prstGeom>
            <a:noFill/>
          </p:spPr>
          <p:txBody>
            <a:bodyPr wrap="none" rtlCol="0">
              <a:spAutoFit/>
            </a:bodyPr>
            <a:lstStyle/>
            <a:p>
              <a:r>
                <a:rPr lang="en-US" b="1" dirty="0">
                  <a:solidFill>
                    <a:srgbClr val="3C8478"/>
                  </a:solidFill>
                  <a:latin typeface="Raleway"/>
                </a:rPr>
                <a:t>24X7 Chat with our Course Advisor</a:t>
              </a:r>
            </a:p>
          </p:txBody>
        </p:sp>
      </p:grpSp>
      <p:pic>
        <p:nvPicPr>
          <p:cNvPr id="9" name="Picture 8">
            <a:extLst>
              <a:ext uri="{FF2B5EF4-FFF2-40B4-BE49-F238E27FC236}">
                <a16:creationId xmlns:a16="http://schemas.microsoft.com/office/drawing/2014/main" id="{955389CE-75D4-4247-99A4-5228FD51F54D}"/>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615429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2566586" y="1983016"/>
            <a:ext cx="4010828" cy="1177468"/>
          </a:xfrm>
        </p:spPr>
        <p:txBody>
          <a:bodyPr anchor="ctr"/>
          <a:lstStyle/>
          <a:p>
            <a:pPr algn="ctr"/>
            <a:r>
              <a:rPr lang="en-US" dirty="0"/>
              <a:t>What is AWS?</a:t>
            </a:r>
          </a:p>
        </p:txBody>
      </p:sp>
      <p:pic>
        <p:nvPicPr>
          <p:cNvPr id="3" name="Picture 2">
            <a:extLst>
              <a:ext uri="{FF2B5EF4-FFF2-40B4-BE49-F238E27FC236}">
                <a16:creationId xmlns:a16="http://schemas.microsoft.com/office/drawing/2014/main" id="{A03875A3-CF4E-4474-BFA3-3B118F01080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1463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766FF6D-D0A9-44FE-A671-784C61DF3E10}"/>
              </a:ext>
            </a:extLst>
          </p:cNvPr>
          <p:cNvSpPr/>
          <p:nvPr/>
        </p:nvSpPr>
        <p:spPr>
          <a:xfrm>
            <a:off x="1256044" y="1093126"/>
            <a:ext cx="6631912" cy="628294"/>
          </a:xfrm>
          <a:prstGeom prst="roundRect">
            <a:avLst/>
          </a:prstGeom>
          <a:solidFill>
            <a:schemeClr val="bg1"/>
          </a:solidFill>
          <a:ln w="2857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AWS is a platform which helps businesses scale and grow by offering secure cloud services like compute power, content delivery, database storage, and other functionality.</a:t>
            </a:r>
          </a:p>
        </p:txBody>
      </p:sp>
      <p:sp>
        <p:nvSpPr>
          <p:cNvPr id="2" name="TextBox 1">
            <a:extLst>
              <a:ext uri="{FF2B5EF4-FFF2-40B4-BE49-F238E27FC236}">
                <a16:creationId xmlns:a16="http://schemas.microsoft.com/office/drawing/2014/main" id="{71404389-104E-4537-9C61-B79D8336E2CA}"/>
              </a:ext>
            </a:extLst>
          </p:cNvPr>
          <p:cNvSpPr txBox="1"/>
          <p:nvPr/>
        </p:nvSpPr>
        <p:spPr>
          <a:xfrm>
            <a:off x="210111" y="168938"/>
            <a:ext cx="2260683" cy="523220"/>
          </a:xfrm>
          <a:prstGeom prst="rect">
            <a:avLst/>
          </a:prstGeom>
          <a:noFill/>
        </p:spPr>
        <p:txBody>
          <a:bodyPr wrap="none" rtlCol="0">
            <a:spAutoFit/>
          </a:bodyPr>
          <a:lstStyle/>
          <a:p>
            <a:r>
              <a:rPr lang="en-IN" sz="2800" b="1" dirty="0">
                <a:solidFill>
                  <a:schemeClr val="accent2"/>
                </a:solidFill>
              </a:rPr>
              <a:t>What is AWS?</a:t>
            </a:r>
          </a:p>
        </p:txBody>
      </p:sp>
      <p:pic>
        <p:nvPicPr>
          <p:cNvPr id="2050" name="Picture 2">
            <a:extLst>
              <a:ext uri="{FF2B5EF4-FFF2-40B4-BE49-F238E27FC236}">
                <a16:creationId xmlns:a16="http://schemas.microsoft.com/office/drawing/2014/main" id="{E43AC0B6-5F1F-4AC5-93C7-423B8054B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075" y="2311614"/>
            <a:ext cx="4623850" cy="17387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C9675E4-1FB3-49D0-9D1C-E2247F60333B}"/>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124777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2421653" y="1983016"/>
            <a:ext cx="4300694" cy="1177468"/>
          </a:xfrm>
        </p:spPr>
        <p:txBody>
          <a:bodyPr anchor="ctr"/>
          <a:lstStyle/>
          <a:p>
            <a:pPr algn="ctr"/>
            <a:r>
              <a:rPr lang="en-US" dirty="0"/>
              <a:t>What is DevOps?</a:t>
            </a:r>
          </a:p>
        </p:txBody>
      </p:sp>
      <p:pic>
        <p:nvPicPr>
          <p:cNvPr id="3" name="Picture 2">
            <a:extLst>
              <a:ext uri="{FF2B5EF4-FFF2-40B4-BE49-F238E27FC236}">
                <a16:creationId xmlns:a16="http://schemas.microsoft.com/office/drawing/2014/main" id="{B45C68BB-F331-4F29-B12E-D93695BCD0D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374248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210111" y="168938"/>
            <a:ext cx="2713820" cy="523220"/>
          </a:xfrm>
          <a:prstGeom prst="rect">
            <a:avLst/>
          </a:prstGeom>
          <a:noFill/>
        </p:spPr>
        <p:txBody>
          <a:bodyPr wrap="none" rtlCol="0">
            <a:spAutoFit/>
          </a:bodyPr>
          <a:lstStyle/>
          <a:p>
            <a:r>
              <a:rPr lang="en-IN" sz="2800" b="1" dirty="0">
                <a:solidFill>
                  <a:schemeClr val="accent2"/>
                </a:solidFill>
              </a:rPr>
              <a:t>What is DevOps?</a:t>
            </a:r>
          </a:p>
        </p:txBody>
      </p:sp>
      <p:pic>
        <p:nvPicPr>
          <p:cNvPr id="5" name="Picture 4">
            <a:extLst>
              <a:ext uri="{FF2B5EF4-FFF2-40B4-BE49-F238E27FC236}">
                <a16:creationId xmlns:a16="http://schemas.microsoft.com/office/drawing/2014/main" id="{1F25C205-98F3-404F-B5FA-B6AC77C36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747" y="2122388"/>
            <a:ext cx="4194506" cy="23759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3261C8E3-8197-446C-90E8-ACAB290F391C}"/>
              </a:ext>
            </a:extLst>
          </p:cNvPr>
          <p:cNvSpPr/>
          <p:nvPr/>
        </p:nvSpPr>
        <p:spPr>
          <a:xfrm>
            <a:off x="1773967" y="1112176"/>
            <a:ext cx="5596066" cy="590194"/>
          </a:xfrm>
          <a:prstGeom prst="roundRect">
            <a:avLst/>
          </a:prstGeom>
          <a:solidFill>
            <a:schemeClr val="bg1"/>
          </a:solidFill>
          <a:ln w="2857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DevOps is the union of people, process, and products to enable continuous delivery of value to our end users</a:t>
            </a:r>
            <a:endParaRPr lang="en-IN" dirty="0">
              <a:solidFill>
                <a:schemeClr val="tx1"/>
              </a:solidFill>
            </a:endParaRPr>
          </a:p>
        </p:txBody>
      </p:sp>
      <p:pic>
        <p:nvPicPr>
          <p:cNvPr id="7" name="Picture 6">
            <a:extLst>
              <a:ext uri="{FF2B5EF4-FFF2-40B4-BE49-F238E27FC236}">
                <a16:creationId xmlns:a16="http://schemas.microsoft.com/office/drawing/2014/main" id="{059DEAC3-3378-4D18-A953-8C3A06303F01}"/>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799103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1286189" y="1978269"/>
            <a:ext cx="6571622" cy="1177468"/>
          </a:xfrm>
        </p:spPr>
        <p:txBody>
          <a:bodyPr anchor="ctr"/>
          <a:lstStyle/>
          <a:p>
            <a:pPr algn="ctr"/>
            <a:r>
              <a:rPr lang="en-US" dirty="0"/>
              <a:t>Introduction to AWS DevOps</a:t>
            </a:r>
          </a:p>
        </p:txBody>
      </p:sp>
      <p:pic>
        <p:nvPicPr>
          <p:cNvPr id="3" name="Picture 2">
            <a:extLst>
              <a:ext uri="{FF2B5EF4-FFF2-40B4-BE49-F238E27FC236}">
                <a16:creationId xmlns:a16="http://schemas.microsoft.com/office/drawing/2014/main" id="{4420D657-0707-480A-842F-0CC41A2CC289}"/>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521560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3F179C-C57A-430E-A63D-2CE119FD3ACC}"/>
              </a:ext>
            </a:extLst>
          </p:cNvPr>
          <p:cNvSpPr txBox="1"/>
          <p:nvPr/>
        </p:nvSpPr>
        <p:spPr>
          <a:xfrm>
            <a:off x="210111" y="168938"/>
            <a:ext cx="4610942" cy="523220"/>
          </a:xfrm>
          <a:prstGeom prst="rect">
            <a:avLst/>
          </a:prstGeom>
          <a:noFill/>
        </p:spPr>
        <p:txBody>
          <a:bodyPr wrap="none" rtlCol="0">
            <a:spAutoFit/>
          </a:bodyPr>
          <a:lstStyle/>
          <a:p>
            <a:r>
              <a:rPr lang="en-IN" sz="2800" b="1" dirty="0">
                <a:solidFill>
                  <a:schemeClr val="accent2"/>
                </a:solidFill>
              </a:rPr>
              <a:t>Introduction to AWS DevOps</a:t>
            </a:r>
          </a:p>
        </p:txBody>
      </p:sp>
      <p:sp>
        <p:nvSpPr>
          <p:cNvPr id="7" name="Rectangle: Rounded Corners 6">
            <a:extLst>
              <a:ext uri="{FF2B5EF4-FFF2-40B4-BE49-F238E27FC236}">
                <a16:creationId xmlns:a16="http://schemas.microsoft.com/office/drawing/2014/main" id="{5200DC4F-C545-4875-AD9C-E505F63C646D}"/>
              </a:ext>
            </a:extLst>
          </p:cNvPr>
          <p:cNvSpPr/>
          <p:nvPr/>
        </p:nvSpPr>
        <p:spPr>
          <a:xfrm>
            <a:off x="1889090" y="1081120"/>
            <a:ext cx="5365820" cy="632208"/>
          </a:xfrm>
          <a:prstGeom prst="roundRect">
            <a:avLst/>
          </a:prstGeom>
          <a:solidFill>
            <a:schemeClr val="bg1"/>
          </a:solidFill>
          <a:ln w="2857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AWS DevOps is a set of Developer tools which allows the user to create a CI/CD pipeline from the source to the deploy stage.</a:t>
            </a:r>
          </a:p>
        </p:txBody>
      </p:sp>
      <p:pic>
        <p:nvPicPr>
          <p:cNvPr id="5" name="Picture 4">
            <a:extLst>
              <a:ext uri="{FF2B5EF4-FFF2-40B4-BE49-F238E27FC236}">
                <a16:creationId xmlns:a16="http://schemas.microsoft.com/office/drawing/2014/main" id="{6040CD30-E445-46D8-BD76-94339F78C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9788" y="2821124"/>
            <a:ext cx="3664424" cy="20756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7F8872FE-4B7D-447A-9DDE-341066F12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6971" y="2035176"/>
            <a:ext cx="2090058" cy="7859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4670A26-E019-4EE0-8BE3-122ADD55FBBB}"/>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4235831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210111" y="168938"/>
            <a:ext cx="3555076" cy="523220"/>
          </a:xfrm>
          <a:prstGeom prst="rect">
            <a:avLst/>
          </a:prstGeom>
          <a:noFill/>
        </p:spPr>
        <p:txBody>
          <a:bodyPr wrap="none" rtlCol="0">
            <a:spAutoFit/>
          </a:bodyPr>
          <a:lstStyle/>
          <a:p>
            <a:r>
              <a:rPr lang="en-IN" sz="2800" b="1" dirty="0">
                <a:solidFill>
                  <a:schemeClr val="accent2"/>
                </a:solidFill>
              </a:rPr>
              <a:t>Why AWS for DevOps?</a:t>
            </a:r>
          </a:p>
        </p:txBody>
      </p:sp>
      <p:grpSp>
        <p:nvGrpSpPr>
          <p:cNvPr id="12" name="Group 11">
            <a:extLst>
              <a:ext uri="{FF2B5EF4-FFF2-40B4-BE49-F238E27FC236}">
                <a16:creationId xmlns:a16="http://schemas.microsoft.com/office/drawing/2014/main" id="{E3B39D33-76CD-4CD2-8149-AA9C8D27007F}"/>
              </a:ext>
            </a:extLst>
          </p:cNvPr>
          <p:cNvGrpSpPr/>
          <p:nvPr/>
        </p:nvGrpSpPr>
        <p:grpSpPr>
          <a:xfrm>
            <a:off x="1043028" y="2692634"/>
            <a:ext cx="2067386" cy="2324129"/>
            <a:chOff x="1043028" y="2679934"/>
            <a:chExt cx="2067386" cy="2324129"/>
          </a:xfrm>
        </p:grpSpPr>
        <p:sp>
          <p:nvSpPr>
            <p:cNvPr id="38" name="Shape">
              <a:extLst>
                <a:ext uri="{FF2B5EF4-FFF2-40B4-BE49-F238E27FC236}">
                  <a16:creationId xmlns:a16="http://schemas.microsoft.com/office/drawing/2014/main" id="{7085C1F6-1232-457F-A7C4-10F2B7ED9DA7}"/>
                </a:ext>
              </a:extLst>
            </p:cNvPr>
            <p:cNvSpPr/>
            <p:nvPr/>
          </p:nvSpPr>
          <p:spPr>
            <a:xfrm>
              <a:off x="1850690" y="2836393"/>
              <a:ext cx="452065" cy="94736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0800" y="21600"/>
                  </a:lnTo>
                  <a:cubicBezTo>
                    <a:pt x="4844" y="21600"/>
                    <a:pt x="0" y="19297"/>
                    <a:pt x="0" y="16447"/>
                  </a:cubicBezTo>
                  <a:lnTo>
                    <a:pt x="0" y="5153"/>
                  </a:lnTo>
                  <a:cubicBezTo>
                    <a:pt x="0" y="2312"/>
                    <a:pt x="4827" y="0"/>
                    <a:pt x="10800" y="0"/>
                  </a:cubicBezTo>
                  <a:lnTo>
                    <a:pt x="10800" y="0"/>
                  </a:lnTo>
                  <a:cubicBezTo>
                    <a:pt x="16756" y="0"/>
                    <a:pt x="21600" y="2303"/>
                    <a:pt x="21600" y="5153"/>
                  </a:cubicBezTo>
                  <a:lnTo>
                    <a:pt x="21600" y="16447"/>
                  </a:lnTo>
                  <a:cubicBezTo>
                    <a:pt x="21600" y="19297"/>
                    <a:pt x="16756" y="21600"/>
                    <a:pt x="10800" y="21600"/>
                  </a:cubicBezTo>
                  <a:close/>
                </a:path>
              </a:pathLst>
            </a:custGeom>
            <a:solidFill>
              <a:schemeClr val="bg1">
                <a:lumMod val="95000"/>
              </a:schemeClr>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000"/>
              </a:pPr>
              <a:r>
                <a:rPr kumimoji="0" lang="en-US" sz="2400" b="0" i="0" u="none" strike="noStrike" kern="0" cap="none" spc="0" normalizeH="0" baseline="0" noProof="0" dirty="0">
                  <a:ln>
                    <a:noFill/>
                  </a:ln>
                  <a:solidFill>
                    <a:prstClr val="black"/>
                  </a:solidFill>
                  <a:effectLst/>
                  <a:uLnTx/>
                  <a:uFillTx/>
                </a:rPr>
                <a:t>01</a:t>
              </a:r>
              <a:endParaRPr kumimoji="0" sz="2400" b="0" i="0" u="none" strike="noStrike" kern="0" cap="none" spc="0" normalizeH="0" baseline="0" noProof="0" dirty="0">
                <a:ln>
                  <a:noFill/>
                </a:ln>
                <a:solidFill>
                  <a:prstClr val="black"/>
                </a:solidFill>
                <a:effectLst/>
                <a:uLnTx/>
                <a:uFillTx/>
              </a:endParaRPr>
            </a:p>
          </p:txBody>
        </p:sp>
        <p:sp>
          <p:nvSpPr>
            <p:cNvPr id="41" name="Shape">
              <a:extLst>
                <a:ext uri="{FF2B5EF4-FFF2-40B4-BE49-F238E27FC236}">
                  <a16:creationId xmlns:a16="http://schemas.microsoft.com/office/drawing/2014/main" id="{FC1D74F5-4CE0-458A-A433-95D480E2FB02}"/>
                </a:ext>
              </a:extLst>
            </p:cNvPr>
            <p:cNvSpPr/>
            <p:nvPr/>
          </p:nvSpPr>
          <p:spPr>
            <a:xfrm>
              <a:off x="1361736" y="2679934"/>
              <a:ext cx="1429970" cy="1607656"/>
            </a:xfrm>
            <a:custGeom>
              <a:avLst/>
              <a:gdLst/>
              <a:ahLst/>
              <a:cxnLst>
                <a:cxn ang="0">
                  <a:pos x="wd2" y="hd2"/>
                </a:cxn>
                <a:cxn ang="5400000">
                  <a:pos x="wd2" y="hd2"/>
                </a:cxn>
                <a:cxn ang="10800000">
                  <a:pos x="wd2" y="hd2"/>
                </a:cxn>
                <a:cxn ang="16200000">
                  <a:pos x="wd2" y="hd2"/>
                </a:cxn>
              </a:cxnLst>
              <a:rect l="0" t="0" r="r" b="b"/>
              <a:pathLst>
                <a:path w="21578" h="21595" extrusionOk="0">
                  <a:moveTo>
                    <a:pt x="18299" y="0"/>
                  </a:moveTo>
                  <a:cubicBezTo>
                    <a:pt x="18145" y="0"/>
                    <a:pt x="17997" y="10"/>
                    <a:pt x="17849" y="24"/>
                  </a:cubicBezTo>
                  <a:cubicBezTo>
                    <a:pt x="16204" y="215"/>
                    <a:pt x="15003" y="1513"/>
                    <a:pt x="15003" y="2992"/>
                  </a:cubicBezTo>
                  <a:lnTo>
                    <a:pt x="15003" y="11896"/>
                  </a:lnTo>
                  <a:cubicBezTo>
                    <a:pt x="15003" y="13927"/>
                    <a:pt x="13232" y="15659"/>
                    <a:pt x="10951" y="15737"/>
                  </a:cubicBezTo>
                  <a:cubicBezTo>
                    <a:pt x="8554" y="15820"/>
                    <a:pt x="6575" y="14107"/>
                    <a:pt x="6575" y="11989"/>
                  </a:cubicBezTo>
                  <a:cubicBezTo>
                    <a:pt x="6575" y="10353"/>
                    <a:pt x="5067" y="9030"/>
                    <a:pt x="3219" y="9065"/>
                  </a:cubicBezTo>
                  <a:cubicBezTo>
                    <a:pt x="1393" y="9099"/>
                    <a:pt x="-22" y="10495"/>
                    <a:pt x="0" y="12120"/>
                  </a:cubicBezTo>
                  <a:cubicBezTo>
                    <a:pt x="77" y="17358"/>
                    <a:pt x="4891" y="21600"/>
                    <a:pt x="10797" y="21595"/>
                  </a:cubicBezTo>
                  <a:cubicBezTo>
                    <a:pt x="16785" y="21590"/>
                    <a:pt x="21578" y="17143"/>
                    <a:pt x="21578" y="11813"/>
                  </a:cubicBezTo>
                  <a:lnTo>
                    <a:pt x="21578" y="3002"/>
                  </a:lnTo>
                  <a:cubicBezTo>
                    <a:pt x="21578" y="1450"/>
                    <a:pt x="20256" y="107"/>
                    <a:pt x="18518" y="10"/>
                  </a:cubicBezTo>
                  <a:cubicBezTo>
                    <a:pt x="18447" y="0"/>
                    <a:pt x="18370" y="0"/>
                    <a:pt x="18299" y="0"/>
                  </a:cubicBezTo>
                  <a:close/>
                </a:path>
              </a:pathLst>
            </a:custGeom>
            <a:solidFill>
              <a:srgbClr val="C13018"/>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2400" b="0" i="0" u="none" strike="noStrike" kern="0" cap="none" spc="0" normalizeH="0" baseline="0" noProof="0">
                <a:ln>
                  <a:noFill/>
                </a:ln>
                <a:solidFill>
                  <a:prstClr val="black"/>
                </a:solidFill>
                <a:effectLst/>
                <a:uLnTx/>
                <a:uFillTx/>
              </a:endParaRPr>
            </a:p>
          </p:txBody>
        </p:sp>
        <p:sp>
          <p:nvSpPr>
            <p:cNvPr id="47" name="TextBox 46">
              <a:extLst>
                <a:ext uri="{FF2B5EF4-FFF2-40B4-BE49-F238E27FC236}">
                  <a16:creationId xmlns:a16="http://schemas.microsoft.com/office/drawing/2014/main" id="{38DB1227-D0D3-4221-8D10-D0A1C5BD1C54}"/>
                </a:ext>
              </a:extLst>
            </p:cNvPr>
            <p:cNvSpPr txBox="1"/>
            <p:nvPr/>
          </p:nvSpPr>
          <p:spPr>
            <a:xfrm>
              <a:off x="1043028" y="4296177"/>
              <a:ext cx="2067386" cy="707886"/>
            </a:xfrm>
            <a:prstGeom prst="rect">
              <a:avLst/>
            </a:prstGeom>
            <a:noFill/>
          </p:spPr>
          <p:txBody>
            <a:bodyPr wrap="square" lIns="0" rIns="0" rtlCol="0" anchor="b">
              <a:spAutoFit/>
            </a:bodyPr>
            <a:lstStyle/>
            <a:p>
              <a:pPr lvl="0" algn="ctr" defTabSz="914400"/>
              <a:r>
                <a:rPr lang="en-US" sz="2000" b="1" kern="0" noProof="1">
                  <a:solidFill>
                    <a:srgbClr val="C13018"/>
                  </a:solidFill>
                </a:rPr>
                <a:t>Fully Managed Services</a:t>
              </a:r>
            </a:p>
          </p:txBody>
        </p:sp>
      </p:grpSp>
      <p:grpSp>
        <p:nvGrpSpPr>
          <p:cNvPr id="14" name="Group 13">
            <a:extLst>
              <a:ext uri="{FF2B5EF4-FFF2-40B4-BE49-F238E27FC236}">
                <a16:creationId xmlns:a16="http://schemas.microsoft.com/office/drawing/2014/main" id="{8D8AC81A-7969-413D-AFFF-59DC4A9AE807}"/>
              </a:ext>
            </a:extLst>
          </p:cNvPr>
          <p:cNvGrpSpPr/>
          <p:nvPr/>
        </p:nvGrpSpPr>
        <p:grpSpPr>
          <a:xfrm>
            <a:off x="3164990" y="2692634"/>
            <a:ext cx="1806185" cy="2165486"/>
            <a:chOff x="3164990" y="2679934"/>
            <a:chExt cx="1806185" cy="2165486"/>
          </a:xfrm>
        </p:grpSpPr>
        <p:sp>
          <p:nvSpPr>
            <p:cNvPr id="39" name="Shape">
              <a:extLst>
                <a:ext uri="{FF2B5EF4-FFF2-40B4-BE49-F238E27FC236}">
                  <a16:creationId xmlns:a16="http://schemas.microsoft.com/office/drawing/2014/main" id="{C3975055-687F-4E50-9D4A-155F371AAAEB}"/>
                </a:ext>
              </a:extLst>
            </p:cNvPr>
            <p:cNvSpPr/>
            <p:nvPr/>
          </p:nvSpPr>
          <p:spPr>
            <a:xfrm>
              <a:off x="3842051" y="2836393"/>
              <a:ext cx="452065" cy="94736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0800" y="21600"/>
                  </a:lnTo>
                  <a:cubicBezTo>
                    <a:pt x="4844" y="21600"/>
                    <a:pt x="0" y="19297"/>
                    <a:pt x="0" y="16447"/>
                  </a:cubicBezTo>
                  <a:lnTo>
                    <a:pt x="0" y="5153"/>
                  </a:lnTo>
                  <a:cubicBezTo>
                    <a:pt x="0" y="2312"/>
                    <a:pt x="4827" y="0"/>
                    <a:pt x="10800" y="0"/>
                  </a:cubicBezTo>
                  <a:lnTo>
                    <a:pt x="10800" y="0"/>
                  </a:lnTo>
                  <a:cubicBezTo>
                    <a:pt x="16756" y="0"/>
                    <a:pt x="21600" y="2303"/>
                    <a:pt x="21600" y="5153"/>
                  </a:cubicBezTo>
                  <a:lnTo>
                    <a:pt x="21600" y="16447"/>
                  </a:lnTo>
                  <a:cubicBezTo>
                    <a:pt x="21600" y="19297"/>
                    <a:pt x="16773" y="21600"/>
                    <a:pt x="10800" y="21600"/>
                  </a:cubicBezTo>
                  <a:close/>
                </a:path>
              </a:pathLst>
            </a:custGeom>
            <a:solidFill>
              <a:schemeClr val="bg1">
                <a:lumMod val="95000"/>
              </a:schemeClr>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000"/>
              </a:pPr>
              <a:r>
                <a:rPr kumimoji="0" lang="en-US" sz="2400" b="0" i="0" u="none" strike="noStrike" kern="0" cap="none" spc="0" normalizeH="0" baseline="0" noProof="0" dirty="0">
                  <a:ln>
                    <a:noFill/>
                  </a:ln>
                  <a:solidFill>
                    <a:prstClr val="black"/>
                  </a:solidFill>
                  <a:effectLst/>
                  <a:uLnTx/>
                  <a:uFillTx/>
                </a:rPr>
                <a:t>03</a:t>
              </a:r>
              <a:endParaRPr kumimoji="0" sz="2400" b="0" i="0" u="none" strike="noStrike" kern="0" cap="none" spc="0" normalizeH="0" baseline="0" noProof="0" dirty="0">
                <a:ln>
                  <a:noFill/>
                </a:ln>
                <a:solidFill>
                  <a:prstClr val="black"/>
                </a:solidFill>
                <a:effectLst/>
                <a:uLnTx/>
                <a:uFillTx/>
              </a:endParaRPr>
            </a:p>
          </p:txBody>
        </p:sp>
        <p:sp>
          <p:nvSpPr>
            <p:cNvPr id="42" name="Shape">
              <a:extLst>
                <a:ext uri="{FF2B5EF4-FFF2-40B4-BE49-F238E27FC236}">
                  <a16:creationId xmlns:a16="http://schemas.microsoft.com/office/drawing/2014/main" id="{B3368D81-0A61-4948-A290-60DEBFFE60C6}"/>
                </a:ext>
              </a:extLst>
            </p:cNvPr>
            <p:cNvSpPr/>
            <p:nvPr/>
          </p:nvSpPr>
          <p:spPr>
            <a:xfrm>
              <a:off x="3352922" y="2679934"/>
              <a:ext cx="1430322" cy="1607051"/>
            </a:xfrm>
            <a:custGeom>
              <a:avLst/>
              <a:gdLst/>
              <a:ahLst/>
              <a:cxnLst>
                <a:cxn ang="0">
                  <a:pos x="wd2" y="hd2"/>
                </a:cxn>
                <a:cxn ang="5400000">
                  <a:pos x="wd2" y="hd2"/>
                </a:cxn>
                <a:cxn ang="10800000">
                  <a:pos x="wd2" y="hd2"/>
                </a:cxn>
                <a:cxn ang="16200000">
                  <a:pos x="wd2" y="hd2"/>
                </a:cxn>
              </a:cxnLst>
              <a:rect l="0" t="0" r="r" b="b"/>
              <a:pathLst>
                <a:path w="21600" h="21500" extrusionOk="0">
                  <a:moveTo>
                    <a:pt x="18313" y="0"/>
                  </a:moveTo>
                  <a:cubicBezTo>
                    <a:pt x="18088" y="0"/>
                    <a:pt x="17863" y="19"/>
                    <a:pt x="17649" y="58"/>
                  </a:cubicBezTo>
                  <a:cubicBezTo>
                    <a:pt x="16101" y="321"/>
                    <a:pt x="15015" y="1575"/>
                    <a:pt x="15015" y="2975"/>
                  </a:cubicBezTo>
                  <a:lnTo>
                    <a:pt x="15015" y="11848"/>
                  </a:lnTo>
                  <a:cubicBezTo>
                    <a:pt x="15015" y="13870"/>
                    <a:pt x="13242" y="15596"/>
                    <a:pt x="10959" y="15674"/>
                  </a:cubicBezTo>
                  <a:cubicBezTo>
                    <a:pt x="8561" y="15756"/>
                    <a:pt x="6580" y="14050"/>
                    <a:pt x="6580" y="11940"/>
                  </a:cubicBezTo>
                  <a:lnTo>
                    <a:pt x="6580" y="2387"/>
                  </a:lnTo>
                  <a:cubicBezTo>
                    <a:pt x="5729" y="3160"/>
                    <a:pt x="4544" y="3636"/>
                    <a:pt x="3232" y="3636"/>
                  </a:cubicBezTo>
                  <a:cubicBezTo>
                    <a:pt x="1981" y="3636"/>
                    <a:pt x="845" y="3199"/>
                    <a:pt x="0" y="2484"/>
                  </a:cubicBezTo>
                  <a:lnTo>
                    <a:pt x="0" y="11775"/>
                  </a:lnTo>
                  <a:cubicBezTo>
                    <a:pt x="0" y="17011"/>
                    <a:pt x="4676" y="21401"/>
                    <a:pt x="10591" y="21498"/>
                  </a:cubicBezTo>
                  <a:cubicBezTo>
                    <a:pt x="16639" y="21600"/>
                    <a:pt x="21600" y="17268"/>
                    <a:pt x="21600" y="11935"/>
                  </a:cubicBezTo>
                  <a:lnTo>
                    <a:pt x="21600" y="2980"/>
                  </a:lnTo>
                  <a:cubicBezTo>
                    <a:pt x="21600" y="1439"/>
                    <a:pt x="20277" y="97"/>
                    <a:pt x="18543" y="5"/>
                  </a:cubicBezTo>
                  <a:cubicBezTo>
                    <a:pt x="18461" y="0"/>
                    <a:pt x="18390" y="0"/>
                    <a:pt x="18313" y="0"/>
                  </a:cubicBezTo>
                  <a:close/>
                </a:path>
              </a:pathLst>
            </a:custGeom>
            <a:solidFill>
              <a:srgbClr val="A2B969"/>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2400" b="0" i="0" u="none" strike="noStrike" kern="0" cap="none" spc="0" normalizeH="0" baseline="0" noProof="0">
                <a:ln>
                  <a:noFill/>
                </a:ln>
                <a:solidFill>
                  <a:prstClr val="black"/>
                </a:solidFill>
                <a:effectLst/>
                <a:uLnTx/>
                <a:uFillTx/>
              </a:endParaRPr>
            </a:p>
          </p:txBody>
        </p:sp>
        <p:sp>
          <p:nvSpPr>
            <p:cNvPr id="48" name="TextBox 47">
              <a:extLst>
                <a:ext uri="{FF2B5EF4-FFF2-40B4-BE49-F238E27FC236}">
                  <a16:creationId xmlns:a16="http://schemas.microsoft.com/office/drawing/2014/main" id="{5078F5AC-69FC-4FA5-B6DD-B967BD4D0C6F}"/>
                </a:ext>
              </a:extLst>
            </p:cNvPr>
            <p:cNvSpPr txBox="1"/>
            <p:nvPr/>
          </p:nvSpPr>
          <p:spPr>
            <a:xfrm>
              <a:off x="3164990" y="4445310"/>
              <a:ext cx="1806185" cy="400110"/>
            </a:xfrm>
            <a:prstGeom prst="rect">
              <a:avLst/>
            </a:prstGeom>
            <a:noFill/>
          </p:spPr>
          <p:txBody>
            <a:bodyPr wrap="square" lIns="0" rIns="0" rtlCol="0" anchor="b">
              <a:spAutoFit/>
            </a:bodyPr>
            <a:lstStyle/>
            <a:p>
              <a:pPr lvl="0" algn="ctr" defTabSz="914400"/>
              <a:r>
                <a:rPr lang="en-US" sz="2000" b="1" kern="0" noProof="1">
                  <a:solidFill>
                    <a:srgbClr val="A2B969">
                      <a:lumMod val="75000"/>
                    </a:srgbClr>
                  </a:solidFill>
                </a:rPr>
                <a:t>Programmable</a:t>
              </a:r>
            </a:p>
          </p:txBody>
        </p:sp>
      </p:grpSp>
      <p:grpSp>
        <p:nvGrpSpPr>
          <p:cNvPr id="16" name="Group 15">
            <a:extLst>
              <a:ext uri="{FF2B5EF4-FFF2-40B4-BE49-F238E27FC236}">
                <a16:creationId xmlns:a16="http://schemas.microsoft.com/office/drawing/2014/main" id="{F2A00F64-49EF-4CB9-B1B2-0DD67CF2FF9A}"/>
              </a:ext>
            </a:extLst>
          </p:cNvPr>
          <p:cNvGrpSpPr/>
          <p:nvPr/>
        </p:nvGrpSpPr>
        <p:grpSpPr>
          <a:xfrm>
            <a:off x="5156527" y="2692634"/>
            <a:ext cx="1806185" cy="2165486"/>
            <a:chOff x="5156527" y="2679934"/>
            <a:chExt cx="1806185" cy="2165486"/>
          </a:xfrm>
        </p:grpSpPr>
        <p:sp>
          <p:nvSpPr>
            <p:cNvPr id="40" name="Shape">
              <a:extLst>
                <a:ext uri="{FF2B5EF4-FFF2-40B4-BE49-F238E27FC236}">
                  <a16:creationId xmlns:a16="http://schemas.microsoft.com/office/drawing/2014/main" id="{D1CBF15F-00AF-4D08-9F58-CB7F5A6278A9}"/>
                </a:ext>
              </a:extLst>
            </p:cNvPr>
            <p:cNvSpPr/>
            <p:nvPr/>
          </p:nvSpPr>
          <p:spPr>
            <a:xfrm>
              <a:off x="5833588" y="2836393"/>
              <a:ext cx="452065" cy="94736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0800" y="21600"/>
                  </a:lnTo>
                  <a:cubicBezTo>
                    <a:pt x="4844" y="21600"/>
                    <a:pt x="0" y="19297"/>
                    <a:pt x="0" y="16447"/>
                  </a:cubicBezTo>
                  <a:lnTo>
                    <a:pt x="0" y="5153"/>
                  </a:lnTo>
                  <a:cubicBezTo>
                    <a:pt x="0" y="2312"/>
                    <a:pt x="4827" y="0"/>
                    <a:pt x="10800" y="0"/>
                  </a:cubicBezTo>
                  <a:lnTo>
                    <a:pt x="10800" y="0"/>
                  </a:lnTo>
                  <a:cubicBezTo>
                    <a:pt x="16756" y="0"/>
                    <a:pt x="21600" y="2303"/>
                    <a:pt x="21600" y="5153"/>
                  </a:cubicBezTo>
                  <a:lnTo>
                    <a:pt x="21600" y="16447"/>
                  </a:lnTo>
                  <a:cubicBezTo>
                    <a:pt x="21600" y="19297"/>
                    <a:pt x="16773" y="21600"/>
                    <a:pt x="10800" y="21600"/>
                  </a:cubicBezTo>
                  <a:close/>
                </a:path>
              </a:pathLst>
            </a:custGeom>
            <a:solidFill>
              <a:schemeClr val="bg1">
                <a:lumMod val="95000"/>
              </a:schemeClr>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000"/>
              </a:pPr>
              <a:r>
                <a:rPr kumimoji="0" lang="en-US" sz="2400" b="0" i="0" u="none" strike="noStrike" kern="0" cap="none" spc="0" normalizeH="0" baseline="0" noProof="0" dirty="0">
                  <a:ln>
                    <a:noFill/>
                  </a:ln>
                  <a:solidFill>
                    <a:prstClr val="black"/>
                  </a:solidFill>
                  <a:effectLst/>
                  <a:uLnTx/>
                  <a:uFillTx/>
                </a:rPr>
                <a:t>05</a:t>
              </a:r>
              <a:endParaRPr kumimoji="0" sz="2400" b="0" i="0" u="none" strike="noStrike" kern="0" cap="none" spc="0" normalizeH="0" baseline="0" noProof="0" dirty="0">
                <a:ln>
                  <a:noFill/>
                </a:ln>
                <a:solidFill>
                  <a:prstClr val="black"/>
                </a:solidFill>
                <a:effectLst/>
                <a:uLnTx/>
                <a:uFillTx/>
              </a:endParaRPr>
            </a:p>
          </p:txBody>
        </p:sp>
        <p:sp>
          <p:nvSpPr>
            <p:cNvPr id="45" name="Shape">
              <a:extLst>
                <a:ext uri="{FF2B5EF4-FFF2-40B4-BE49-F238E27FC236}">
                  <a16:creationId xmlns:a16="http://schemas.microsoft.com/office/drawing/2014/main" id="{74B9D067-62B3-4742-B58D-B7EA5902FE38}"/>
                </a:ext>
              </a:extLst>
            </p:cNvPr>
            <p:cNvSpPr/>
            <p:nvPr/>
          </p:nvSpPr>
          <p:spPr>
            <a:xfrm>
              <a:off x="5344459" y="2679934"/>
              <a:ext cx="1430322" cy="1607418"/>
            </a:xfrm>
            <a:custGeom>
              <a:avLst/>
              <a:gdLst/>
              <a:ahLst/>
              <a:cxnLst>
                <a:cxn ang="0">
                  <a:pos x="wd2" y="hd2"/>
                </a:cxn>
                <a:cxn ang="5400000">
                  <a:pos x="wd2" y="hd2"/>
                </a:cxn>
                <a:cxn ang="10800000">
                  <a:pos x="wd2" y="hd2"/>
                </a:cxn>
                <a:cxn ang="16200000">
                  <a:pos x="wd2" y="hd2"/>
                </a:cxn>
              </a:cxnLst>
              <a:rect l="0" t="0" r="r" b="b"/>
              <a:pathLst>
                <a:path w="21600" h="21500" extrusionOk="0">
                  <a:moveTo>
                    <a:pt x="18329" y="0"/>
                  </a:moveTo>
                  <a:cubicBezTo>
                    <a:pt x="17945" y="0"/>
                    <a:pt x="17577" y="53"/>
                    <a:pt x="17232" y="156"/>
                  </a:cubicBezTo>
                  <a:cubicBezTo>
                    <a:pt x="15887" y="549"/>
                    <a:pt x="15015" y="1701"/>
                    <a:pt x="15015" y="2955"/>
                  </a:cubicBezTo>
                  <a:lnTo>
                    <a:pt x="15015" y="11845"/>
                  </a:lnTo>
                  <a:cubicBezTo>
                    <a:pt x="15015" y="13867"/>
                    <a:pt x="13242" y="15592"/>
                    <a:pt x="10959" y="15670"/>
                  </a:cubicBezTo>
                  <a:cubicBezTo>
                    <a:pt x="8561" y="15753"/>
                    <a:pt x="6580" y="14047"/>
                    <a:pt x="6580" y="11937"/>
                  </a:cubicBezTo>
                  <a:lnTo>
                    <a:pt x="6580" y="2386"/>
                  </a:lnTo>
                  <a:cubicBezTo>
                    <a:pt x="5729" y="3154"/>
                    <a:pt x="4544" y="3636"/>
                    <a:pt x="3232" y="3636"/>
                  </a:cubicBezTo>
                  <a:cubicBezTo>
                    <a:pt x="1981" y="3636"/>
                    <a:pt x="840" y="3193"/>
                    <a:pt x="0" y="2484"/>
                  </a:cubicBezTo>
                  <a:lnTo>
                    <a:pt x="0" y="11777"/>
                  </a:lnTo>
                  <a:cubicBezTo>
                    <a:pt x="0" y="17012"/>
                    <a:pt x="4676" y="21401"/>
                    <a:pt x="10591" y="21498"/>
                  </a:cubicBezTo>
                  <a:cubicBezTo>
                    <a:pt x="16639" y="21600"/>
                    <a:pt x="21600" y="17269"/>
                    <a:pt x="21600" y="11937"/>
                  </a:cubicBezTo>
                  <a:lnTo>
                    <a:pt x="21600" y="2975"/>
                  </a:lnTo>
                  <a:cubicBezTo>
                    <a:pt x="21600" y="1439"/>
                    <a:pt x="20283" y="102"/>
                    <a:pt x="18549" y="10"/>
                  </a:cubicBezTo>
                  <a:cubicBezTo>
                    <a:pt x="18477" y="0"/>
                    <a:pt x="18406" y="0"/>
                    <a:pt x="18329" y="0"/>
                  </a:cubicBezTo>
                  <a:close/>
                </a:path>
              </a:pathLst>
            </a:custGeom>
            <a:solidFill>
              <a:srgbClr val="4CC1E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2400" b="0" i="0" u="none" strike="noStrike" kern="0" cap="none" spc="0" normalizeH="0" baseline="0" noProof="0">
                <a:ln>
                  <a:noFill/>
                </a:ln>
                <a:solidFill>
                  <a:prstClr val="black"/>
                </a:solidFill>
                <a:effectLst/>
                <a:uLnTx/>
                <a:uFillTx/>
              </a:endParaRPr>
            </a:p>
          </p:txBody>
        </p:sp>
        <p:sp>
          <p:nvSpPr>
            <p:cNvPr id="49" name="TextBox 48">
              <a:extLst>
                <a:ext uri="{FF2B5EF4-FFF2-40B4-BE49-F238E27FC236}">
                  <a16:creationId xmlns:a16="http://schemas.microsoft.com/office/drawing/2014/main" id="{3D107D51-2A61-43E6-A957-F0041232B17D}"/>
                </a:ext>
              </a:extLst>
            </p:cNvPr>
            <p:cNvSpPr txBox="1"/>
            <p:nvPr/>
          </p:nvSpPr>
          <p:spPr>
            <a:xfrm>
              <a:off x="5156527" y="4445310"/>
              <a:ext cx="1806185" cy="400110"/>
            </a:xfrm>
            <a:prstGeom prst="rect">
              <a:avLst/>
            </a:prstGeom>
            <a:noFill/>
          </p:spPr>
          <p:txBody>
            <a:bodyPr wrap="square" lIns="0" rIns="0" rtlCol="0" anchor="b">
              <a:spAutoFit/>
            </a:bodyPr>
            <a:lstStyle/>
            <a:p>
              <a:pPr lvl="0" algn="ctr" defTabSz="914400"/>
              <a:r>
                <a:rPr lang="en-US" sz="2000" b="1" kern="0" noProof="1">
                  <a:solidFill>
                    <a:srgbClr val="4CC1EF">
                      <a:lumMod val="75000"/>
                    </a:srgbClr>
                  </a:solidFill>
                </a:rPr>
                <a:t>Secure</a:t>
              </a:r>
            </a:p>
          </p:txBody>
        </p:sp>
      </p:grpSp>
      <p:grpSp>
        <p:nvGrpSpPr>
          <p:cNvPr id="13" name="Group 12">
            <a:extLst>
              <a:ext uri="{FF2B5EF4-FFF2-40B4-BE49-F238E27FC236}">
                <a16:creationId xmlns:a16="http://schemas.microsoft.com/office/drawing/2014/main" id="{B36BC77B-D419-443A-8278-1FB90FA890E2}"/>
              </a:ext>
            </a:extLst>
          </p:cNvPr>
          <p:cNvGrpSpPr/>
          <p:nvPr/>
        </p:nvGrpSpPr>
        <p:grpSpPr>
          <a:xfrm>
            <a:off x="2169222" y="839250"/>
            <a:ext cx="1806185" cy="2069377"/>
            <a:chOff x="2169222" y="826550"/>
            <a:chExt cx="1806185" cy="2069377"/>
          </a:xfrm>
        </p:grpSpPr>
        <p:sp>
          <p:nvSpPr>
            <p:cNvPr id="35" name="Shape">
              <a:extLst>
                <a:ext uri="{FF2B5EF4-FFF2-40B4-BE49-F238E27FC236}">
                  <a16:creationId xmlns:a16="http://schemas.microsoft.com/office/drawing/2014/main" id="{59F0AD41-6750-4966-85F9-0B2D51FD4751}"/>
                </a:ext>
              </a:extLst>
            </p:cNvPr>
            <p:cNvSpPr/>
            <p:nvPr/>
          </p:nvSpPr>
          <p:spPr>
            <a:xfrm>
              <a:off x="2846283" y="1784069"/>
              <a:ext cx="452065" cy="94736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0800" y="21600"/>
                  </a:lnTo>
                  <a:cubicBezTo>
                    <a:pt x="4844" y="21600"/>
                    <a:pt x="0" y="19297"/>
                    <a:pt x="0" y="16447"/>
                  </a:cubicBezTo>
                  <a:lnTo>
                    <a:pt x="0" y="5153"/>
                  </a:lnTo>
                  <a:cubicBezTo>
                    <a:pt x="0" y="2312"/>
                    <a:pt x="4827" y="0"/>
                    <a:pt x="10800" y="0"/>
                  </a:cubicBezTo>
                  <a:lnTo>
                    <a:pt x="10800" y="0"/>
                  </a:lnTo>
                  <a:cubicBezTo>
                    <a:pt x="16756" y="0"/>
                    <a:pt x="21600" y="2303"/>
                    <a:pt x="21600" y="5153"/>
                  </a:cubicBezTo>
                  <a:lnTo>
                    <a:pt x="21600" y="16447"/>
                  </a:lnTo>
                  <a:cubicBezTo>
                    <a:pt x="21600" y="19288"/>
                    <a:pt x="16756" y="21600"/>
                    <a:pt x="10800" y="21600"/>
                  </a:cubicBezTo>
                  <a:close/>
                </a:path>
              </a:pathLst>
            </a:custGeom>
            <a:solidFill>
              <a:schemeClr val="bg1">
                <a:lumMod val="95000"/>
              </a:schemeClr>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000"/>
              </a:pPr>
              <a:r>
                <a:rPr kumimoji="0" lang="en-US" sz="2400" b="0" i="0" u="none" strike="noStrike" kern="0" cap="none" spc="0" normalizeH="0" baseline="0" noProof="0" dirty="0">
                  <a:ln>
                    <a:noFill/>
                  </a:ln>
                  <a:solidFill>
                    <a:prstClr val="black"/>
                  </a:solidFill>
                  <a:effectLst/>
                  <a:uLnTx/>
                  <a:uFillTx/>
                </a:rPr>
                <a:t>02</a:t>
              </a:r>
              <a:endParaRPr kumimoji="0" sz="2400" b="0" i="0" u="none" strike="noStrike" kern="0" cap="none" spc="0" normalizeH="0" baseline="0" noProof="0" dirty="0">
                <a:ln>
                  <a:noFill/>
                </a:ln>
                <a:solidFill>
                  <a:prstClr val="black"/>
                </a:solidFill>
                <a:effectLst/>
                <a:uLnTx/>
                <a:uFillTx/>
              </a:endParaRPr>
            </a:p>
          </p:txBody>
        </p:sp>
        <p:sp>
          <p:nvSpPr>
            <p:cNvPr id="43" name="Shape">
              <a:extLst>
                <a:ext uri="{FF2B5EF4-FFF2-40B4-BE49-F238E27FC236}">
                  <a16:creationId xmlns:a16="http://schemas.microsoft.com/office/drawing/2014/main" id="{1D0B9EF2-FBE0-4A24-BE20-7EB9D0879E58}"/>
                </a:ext>
              </a:extLst>
            </p:cNvPr>
            <p:cNvSpPr/>
            <p:nvPr/>
          </p:nvSpPr>
          <p:spPr>
            <a:xfrm>
              <a:off x="2357153" y="1299036"/>
              <a:ext cx="1430322" cy="1596891"/>
            </a:xfrm>
            <a:custGeom>
              <a:avLst/>
              <a:gdLst/>
              <a:ahLst/>
              <a:cxnLst>
                <a:cxn ang="0">
                  <a:pos x="wd2" y="hd2"/>
                </a:cxn>
                <a:cxn ang="5400000">
                  <a:pos x="wd2" y="hd2"/>
                </a:cxn>
                <a:cxn ang="10800000">
                  <a:pos x="wd2" y="hd2"/>
                </a:cxn>
                <a:cxn ang="16200000">
                  <a:pos x="wd2" y="hd2"/>
                </a:cxn>
              </a:cxnLst>
              <a:rect l="0" t="0" r="r" b="b"/>
              <a:pathLst>
                <a:path w="21600" h="21499" extrusionOk="0">
                  <a:moveTo>
                    <a:pt x="15015" y="9728"/>
                  </a:moveTo>
                  <a:lnTo>
                    <a:pt x="15015" y="18544"/>
                  </a:lnTo>
                  <a:cubicBezTo>
                    <a:pt x="15015" y="20065"/>
                    <a:pt x="16304" y="21391"/>
                    <a:pt x="18005" y="21494"/>
                  </a:cubicBezTo>
                  <a:cubicBezTo>
                    <a:pt x="18082" y="21499"/>
                    <a:pt x="18165" y="21499"/>
                    <a:pt x="18247" y="21499"/>
                  </a:cubicBezTo>
                  <a:cubicBezTo>
                    <a:pt x="18955" y="21499"/>
                    <a:pt x="19619" y="21308"/>
                    <a:pt x="20173" y="20985"/>
                  </a:cubicBezTo>
                  <a:cubicBezTo>
                    <a:pt x="21084" y="20452"/>
                    <a:pt x="21600" y="19522"/>
                    <a:pt x="21600" y="18549"/>
                  </a:cubicBezTo>
                  <a:lnTo>
                    <a:pt x="21600" y="9787"/>
                  </a:lnTo>
                  <a:cubicBezTo>
                    <a:pt x="21600" y="4517"/>
                    <a:pt x="16924" y="100"/>
                    <a:pt x="11009" y="2"/>
                  </a:cubicBezTo>
                  <a:cubicBezTo>
                    <a:pt x="4961" y="-101"/>
                    <a:pt x="0" y="4258"/>
                    <a:pt x="0" y="9625"/>
                  </a:cubicBezTo>
                  <a:lnTo>
                    <a:pt x="0" y="19048"/>
                  </a:lnTo>
                  <a:cubicBezTo>
                    <a:pt x="851" y="18299"/>
                    <a:pt x="2014" y="17835"/>
                    <a:pt x="3298" y="17835"/>
                  </a:cubicBezTo>
                  <a:cubicBezTo>
                    <a:pt x="4577" y="17835"/>
                    <a:pt x="5735" y="18294"/>
                    <a:pt x="6580" y="19033"/>
                  </a:cubicBezTo>
                  <a:lnTo>
                    <a:pt x="6580" y="9625"/>
                  </a:lnTo>
                  <a:cubicBezTo>
                    <a:pt x="6580" y="7502"/>
                    <a:pt x="8561" y="5789"/>
                    <a:pt x="10959" y="5868"/>
                  </a:cubicBezTo>
                  <a:cubicBezTo>
                    <a:pt x="13242" y="5956"/>
                    <a:pt x="15015" y="7693"/>
                    <a:pt x="15015" y="9728"/>
                  </a:cubicBezTo>
                  <a:close/>
                </a:path>
              </a:pathLst>
            </a:custGeom>
            <a:solidFill>
              <a:srgbClr val="F7931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2400" b="0" i="0" u="none" strike="noStrike" kern="0" cap="none" spc="0" normalizeH="0" baseline="0" noProof="0">
                <a:ln>
                  <a:noFill/>
                </a:ln>
                <a:solidFill>
                  <a:prstClr val="black"/>
                </a:solidFill>
                <a:effectLst/>
                <a:uLnTx/>
                <a:uFillTx/>
              </a:endParaRPr>
            </a:p>
          </p:txBody>
        </p:sp>
        <p:sp>
          <p:nvSpPr>
            <p:cNvPr id="50" name="TextBox 49">
              <a:extLst>
                <a:ext uri="{FF2B5EF4-FFF2-40B4-BE49-F238E27FC236}">
                  <a16:creationId xmlns:a16="http://schemas.microsoft.com/office/drawing/2014/main" id="{3E57553A-F48E-4691-B716-F6CF60204289}"/>
                </a:ext>
              </a:extLst>
            </p:cNvPr>
            <p:cNvSpPr txBox="1"/>
            <p:nvPr/>
          </p:nvSpPr>
          <p:spPr>
            <a:xfrm>
              <a:off x="2169222" y="826550"/>
              <a:ext cx="1806185" cy="400110"/>
            </a:xfrm>
            <a:prstGeom prst="rect">
              <a:avLst/>
            </a:prstGeom>
            <a:noFill/>
          </p:spPr>
          <p:txBody>
            <a:bodyPr wrap="square" lIns="0" rIns="0" rtlCol="0" anchor="b">
              <a:spAutoFit/>
            </a:bodyPr>
            <a:lstStyle/>
            <a:p>
              <a:pPr lvl="0" algn="ctr" defTabSz="914400"/>
              <a:r>
                <a:rPr lang="en-US" sz="2000" b="1" kern="0" noProof="1">
                  <a:solidFill>
                    <a:schemeClr val="accent1"/>
                  </a:solidFill>
                </a:rPr>
                <a:t>Built for Scale</a:t>
              </a:r>
            </a:p>
          </p:txBody>
        </p:sp>
      </p:grpSp>
      <p:grpSp>
        <p:nvGrpSpPr>
          <p:cNvPr id="15" name="Group 14">
            <a:extLst>
              <a:ext uri="{FF2B5EF4-FFF2-40B4-BE49-F238E27FC236}">
                <a16:creationId xmlns:a16="http://schemas.microsoft.com/office/drawing/2014/main" id="{BBEF9592-5BDD-4718-BCEC-2745B5BFE738}"/>
              </a:ext>
            </a:extLst>
          </p:cNvPr>
          <p:cNvGrpSpPr/>
          <p:nvPr/>
        </p:nvGrpSpPr>
        <p:grpSpPr>
          <a:xfrm>
            <a:off x="4160666" y="839249"/>
            <a:ext cx="1806185" cy="2069014"/>
            <a:chOff x="4160666" y="826549"/>
            <a:chExt cx="1806185" cy="2069014"/>
          </a:xfrm>
        </p:grpSpPr>
        <p:sp>
          <p:nvSpPr>
            <p:cNvPr id="36" name="Shape">
              <a:extLst>
                <a:ext uri="{FF2B5EF4-FFF2-40B4-BE49-F238E27FC236}">
                  <a16:creationId xmlns:a16="http://schemas.microsoft.com/office/drawing/2014/main" id="{4286B7C8-C8EF-47EA-A4BE-E729C8124D35}"/>
                </a:ext>
              </a:extLst>
            </p:cNvPr>
            <p:cNvSpPr/>
            <p:nvPr/>
          </p:nvSpPr>
          <p:spPr>
            <a:xfrm>
              <a:off x="4837820" y="1784069"/>
              <a:ext cx="452065" cy="94736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0800" y="21600"/>
                  </a:lnTo>
                  <a:cubicBezTo>
                    <a:pt x="4844" y="21600"/>
                    <a:pt x="0" y="19297"/>
                    <a:pt x="0" y="16447"/>
                  </a:cubicBezTo>
                  <a:lnTo>
                    <a:pt x="0" y="5153"/>
                  </a:lnTo>
                  <a:cubicBezTo>
                    <a:pt x="0" y="2312"/>
                    <a:pt x="4827" y="0"/>
                    <a:pt x="10800" y="0"/>
                  </a:cubicBezTo>
                  <a:lnTo>
                    <a:pt x="10800" y="0"/>
                  </a:lnTo>
                  <a:cubicBezTo>
                    <a:pt x="16756" y="0"/>
                    <a:pt x="21600" y="2303"/>
                    <a:pt x="21600" y="5153"/>
                  </a:cubicBezTo>
                  <a:lnTo>
                    <a:pt x="21600" y="16447"/>
                  </a:lnTo>
                  <a:cubicBezTo>
                    <a:pt x="21600" y="19288"/>
                    <a:pt x="16773" y="21600"/>
                    <a:pt x="10800" y="21600"/>
                  </a:cubicBezTo>
                  <a:close/>
                </a:path>
              </a:pathLst>
            </a:custGeom>
            <a:solidFill>
              <a:schemeClr val="bg1">
                <a:lumMod val="95000"/>
              </a:schemeClr>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000"/>
              </a:pPr>
              <a:r>
                <a:rPr kumimoji="0" lang="en-US" sz="2400" b="0" i="0" u="none" strike="noStrike" kern="0" cap="none" spc="0" normalizeH="0" baseline="0" noProof="0" dirty="0">
                  <a:ln>
                    <a:noFill/>
                  </a:ln>
                  <a:solidFill>
                    <a:prstClr val="black"/>
                  </a:solidFill>
                  <a:effectLst/>
                  <a:uLnTx/>
                  <a:uFillTx/>
                </a:rPr>
                <a:t>04</a:t>
              </a:r>
              <a:endParaRPr kumimoji="0" sz="2400" b="0" i="0" u="none" strike="noStrike" kern="0" cap="none" spc="0" normalizeH="0" baseline="0" noProof="0" dirty="0">
                <a:ln>
                  <a:noFill/>
                </a:ln>
                <a:solidFill>
                  <a:prstClr val="black"/>
                </a:solidFill>
                <a:effectLst/>
                <a:uLnTx/>
                <a:uFillTx/>
              </a:endParaRPr>
            </a:p>
          </p:txBody>
        </p:sp>
        <p:sp>
          <p:nvSpPr>
            <p:cNvPr id="46" name="Shape">
              <a:extLst>
                <a:ext uri="{FF2B5EF4-FFF2-40B4-BE49-F238E27FC236}">
                  <a16:creationId xmlns:a16="http://schemas.microsoft.com/office/drawing/2014/main" id="{E3E6C50A-B377-43D7-B811-C16990AF6F9D}"/>
                </a:ext>
              </a:extLst>
            </p:cNvPr>
            <p:cNvSpPr/>
            <p:nvPr/>
          </p:nvSpPr>
          <p:spPr>
            <a:xfrm>
              <a:off x="4348691" y="1299038"/>
              <a:ext cx="1430322" cy="1596525"/>
            </a:xfrm>
            <a:custGeom>
              <a:avLst/>
              <a:gdLst/>
              <a:ahLst/>
              <a:cxnLst>
                <a:cxn ang="0">
                  <a:pos x="wd2" y="hd2"/>
                </a:cxn>
                <a:cxn ang="5400000">
                  <a:pos x="wd2" y="hd2"/>
                </a:cxn>
                <a:cxn ang="10800000">
                  <a:pos x="wd2" y="hd2"/>
                </a:cxn>
                <a:cxn ang="16200000">
                  <a:pos x="wd2" y="hd2"/>
                </a:cxn>
              </a:cxnLst>
              <a:rect l="0" t="0" r="r" b="b"/>
              <a:pathLst>
                <a:path w="21600" h="21499" extrusionOk="0">
                  <a:moveTo>
                    <a:pt x="15015" y="9720"/>
                  </a:moveTo>
                  <a:lnTo>
                    <a:pt x="15015" y="18538"/>
                  </a:lnTo>
                  <a:cubicBezTo>
                    <a:pt x="15015" y="20060"/>
                    <a:pt x="16304" y="21391"/>
                    <a:pt x="18011" y="21494"/>
                  </a:cubicBezTo>
                  <a:cubicBezTo>
                    <a:pt x="18088" y="21499"/>
                    <a:pt x="18170" y="21499"/>
                    <a:pt x="18252" y="21499"/>
                  </a:cubicBezTo>
                  <a:cubicBezTo>
                    <a:pt x="18960" y="21499"/>
                    <a:pt x="19619" y="21313"/>
                    <a:pt x="20168" y="20990"/>
                  </a:cubicBezTo>
                  <a:cubicBezTo>
                    <a:pt x="21079" y="20457"/>
                    <a:pt x="21600" y="19522"/>
                    <a:pt x="21600" y="18553"/>
                  </a:cubicBezTo>
                  <a:lnTo>
                    <a:pt x="21600" y="9789"/>
                  </a:lnTo>
                  <a:cubicBezTo>
                    <a:pt x="21600" y="4518"/>
                    <a:pt x="16924" y="100"/>
                    <a:pt x="11009" y="2"/>
                  </a:cubicBezTo>
                  <a:cubicBezTo>
                    <a:pt x="4961" y="-101"/>
                    <a:pt x="0" y="4259"/>
                    <a:pt x="0" y="9627"/>
                  </a:cubicBezTo>
                  <a:lnTo>
                    <a:pt x="0" y="19052"/>
                  </a:lnTo>
                  <a:cubicBezTo>
                    <a:pt x="851" y="18304"/>
                    <a:pt x="2014" y="17839"/>
                    <a:pt x="3298" y="17839"/>
                  </a:cubicBezTo>
                  <a:cubicBezTo>
                    <a:pt x="4577" y="17839"/>
                    <a:pt x="5735" y="18299"/>
                    <a:pt x="6580" y="19038"/>
                  </a:cubicBezTo>
                  <a:lnTo>
                    <a:pt x="6580" y="9627"/>
                  </a:lnTo>
                  <a:cubicBezTo>
                    <a:pt x="6580" y="7504"/>
                    <a:pt x="8561" y="5791"/>
                    <a:pt x="10959" y="5869"/>
                  </a:cubicBezTo>
                  <a:cubicBezTo>
                    <a:pt x="13242" y="5947"/>
                    <a:pt x="15015" y="7685"/>
                    <a:pt x="15015" y="9720"/>
                  </a:cubicBezTo>
                  <a:close/>
                </a:path>
              </a:pathLst>
            </a:custGeom>
            <a:solidFill>
              <a:srgbClr val="FFCC4C"/>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2400" b="0" i="0" u="none" strike="noStrike" kern="0" cap="none" spc="0" normalizeH="0" baseline="0" noProof="0">
                <a:ln>
                  <a:noFill/>
                </a:ln>
                <a:solidFill>
                  <a:prstClr val="black"/>
                </a:solidFill>
                <a:effectLst/>
                <a:uLnTx/>
                <a:uFillTx/>
              </a:endParaRPr>
            </a:p>
          </p:txBody>
        </p:sp>
        <p:sp>
          <p:nvSpPr>
            <p:cNvPr id="51" name="TextBox 50">
              <a:extLst>
                <a:ext uri="{FF2B5EF4-FFF2-40B4-BE49-F238E27FC236}">
                  <a16:creationId xmlns:a16="http://schemas.microsoft.com/office/drawing/2014/main" id="{3758D774-56C2-4AC8-BE38-980FBF0EC461}"/>
                </a:ext>
              </a:extLst>
            </p:cNvPr>
            <p:cNvSpPr txBox="1"/>
            <p:nvPr/>
          </p:nvSpPr>
          <p:spPr>
            <a:xfrm>
              <a:off x="4160666" y="826549"/>
              <a:ext cx="1806185" cy="400110"/>
            </a:xfrm>
            <a:prstGeom prst="rect">
              <a:avLst/>
            </a:prstGeom>
            <a:noFill/>
          </p:spPr>
          <p:txBody>
            <a:bodyPr wrap="square" lIns="0" rIns="0" rtlCol="0" anchor="b">
              <a:spAutoFit/>
            </a:bodyPr>
            <a:lstStyle/>
            <a:p>
              <a:pPr lvl="0" algn="ctr" defTabSz="914400"/>
              <a:r>
                <a:rPr lang="en-US" sz="2000" b="1" kern="0" noProof="1">
                  <a:solidFill>
                    <a:srgbClr val="FFCC4C">
                      <a:lumMod val="75000"/>
                    </a:srgbClr>
                  </a:solidFill>
                </a:rPr>
                <a:t>Automation</a:t>
              </a:r>
            </a:p>
          </p:txBody>
        </p:sp>
      </p:grpSp>
      <p:grpSp>
        <p:nvGrpSpPr>
          <p:cNvPr id="17" name="Group 16">
            <a:extLst>
              <a:ext uri="{FF2B5EF4-FFF2-40B4-BE49-F238E27FC236}">
                <a16:creationId xmlns:a16="http://schemas.microsoft.com/office/drawing/2014/main" id="{C2A69AC2-856A-4352-B99B-391AF56320E5}"/>
              </a:ext>
            </a:extLst>
          </p:cNvPr>
          <p:cNvGrpSpPr/>
          <p:nvPr/>
        </p:nvGrpSpPr>
        <p:grpSpPr>
          <a:xfrm>
            <a:off x="6152110" y="839250"/>
            <a:ext cx="1806185" cy="1904882"/>
            <a:chOff x="6152110" y="826550"/>
            <a:chExt cx="1806185" cy="1904882"/>
          </a:xfrm>
        </p:grpSpPr>
        <p:sp>
          <p:nvSpPr>
            <p:cNvPr id="37" name="Shape">
              <a:extLst>
                <a:ext uri="{FF2B5EF4-FFF2-40B4-BE49-F238E27FC236}">
                  <a16:creationId xmlns:a16="http://schemas.microsoft.com/office/drawing/2014/main" id="{50A1BE2C-6A33-4CEE-95D4-DCB50293201C}"/>
                </a:ext>
              </a:extLst>
            </p:cNvPr>
            <p:cNvSpPr/>
            <p:nvPr/>
          </p:nvSpPr>
          <p:spPr>
            <a:xfrm>
              <a:off x="6829171" y="1784069"/>
              <a:ext cx="452065" cy="94736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0800" y="21600"/>
                  </a:lnTo>
                  <a:cubicBezTo>
                    <a:pt x="4844" y="21600"/>
                    <a:pt x="0" y="19297"/>
                    <a:pt x="0" y="16447"/>
                  </a:cubicBezTo>
                  <a:lnTo>
                    <a:pt x="0" y="5153"/>
                  </a:lnTo>
                  <a:cubicBezTo>
                    <a:pt x="0" y="2312"/>
                    <a:pt x="4827" y="0"/>
                    <a:pt x="10800" y="0"/>
                  </a:cubicBezTo>
                  <a:lnTo>
                    <a:pt x="10800" y="0"/>
                  </a:lnTo>
                  <a:cubicBezTo>
                    <a:pt x="16756" y="0"/>
                    <a:pt x="21600" y="2303"/>
                    <a:pt x="21600" y="5153"/>
                  </a:cubicBezTo>
                  <a:lnTo>
                    <a:pt x="21600" y="16447"/>
                  </a:lnTo>
                  <a:cubicBezTo>
                    <a:pt x="21600" y="19288"/>
                    <a:pt x="16773" y="21600"/>
                    <a:pt x="10800" y="21600"/>
                  </a:cubicBezTo>
                  <a:close/>
                </a:path>
              </a:pathLst>
            </a:custGeom>
            <a:solidFill>
              <a:schemeClr val="bg1">
                <a:lumMod val="95000"/>
              </a:schemeClr>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000"/>
              </a:pPr>
              <a:r>
                <a:rPr kumimoji="0" lang="en-US" sz="2400" b="0" i="0" u="none" strike="noStrike" kern="0" cap="none" spc="0" normalizeH="0" baseline="0" noProof="0" dirty="0">
                  <a:ln>
                    <a:noFill/>
                  </a:ln>
                  <a:solidFill>
                    <a:prstClr val="black"/>
                  </a:solidFill>
                  <a:effectLst/>
                  <a:uLnTx/>
                  <a:uFillTx/>
                </a:rPr>
                <a:t>06</a:t>
              </a:r>
              <a:endParaRPr kumimoji="0" sz="2400" b="0" i="0" u="none" strike="noStrike" kern="0" cap="none" spc="0" normalizeH="0" baseline="0" noProof="0" dirty="0">
                <a:ln>
                  <a:noFill/>
                </a:ln>
                <a:solidFill>
                  <a:prstClr val="black"/>
                </a:solidFill>
                <a:effectLst/>
                <a:uLnTx/>
                <a:uFillTx/>
              </a:endParaRPr>
            </a:p>
          </p:txBody>
        </p:sp>
        <p:sp>
          <p:nvSpPr>
            <p:cNvPr id="44" name="Shape">
              <a:extLst>
                <a:ext uri="{FF2B5EF4-FFF2-40B4-BE49-F238E27FC236}">
                  <a16:creationId xmlns:a16="http://schemas.microsoft.com/office/drawing/2014/main" id="{F460C609-FA62-4A74-A8A2-65459EC3AECE}"/>
                </a:ext>
              </a:extLst>
            </p:cNvPr>
            <p:cNvSpPr/>
            <p:nvPr/>
          </p:nvSpPr>
          <p:spPr>
            <a:xfrm>
              <a:off x="6340227" y="1299036"/>
              <a:ext cx="1429952" cy="1415789"/>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4847" y="0"/>
                    <a:pt x="0" y="4895"/>
                    <a:pt x="0" y="10911"/>
                  </a:cubicBezTo>
                  <a:lnTo>
                    <a:pt x="0" y="21600"/>
                  </a:lnTo>
                  <a:cubicBezTo>
                    <a:pt x="851" y="20746"/>
                    <a:pt x="2020" y="20214"/>
                    <a:pt x="3310" y="20214"/>
                  </a:cubicBezTo>
                  <a:cubicBezTo>
                    <a:pt x="4583" y="20214"/>
                    <a:pt x="5736" y="20730"/>
                    <a:pt x="6582" y="21561"/>
                  </a:cubicBezTo>
                  <a:lnTo>
                    <a:pt x="6582" y="10911"/>
                  </a:lnTo>
                  <a:cubicBezTo>
                    <a:pt x="6582" y="8560"/>
                    <a:pt x="8475" y="6653"/>
                    <a:pt x="10797" y="6653"/>
                  </a:cubicBezTo>
                  <a:cubicBezTo>
                    <a:pt x="13125" y="6653"/>
                    <a:pt x="15013" y="8566"/>
                    <a:pt x="15013" y="10911"/>
                  </a:cubicBezTo>
                  <a:cubicBezTo>
                    <a:pt x="15013" y="12746"/>
                    <a:pt x="16484" y="14237"/>
                    <a:pt x="18306" y="14237"/>
                  </a:cubicBezTo>
                  <a:cubicBezTo>
                    <a:pt x="20123" y="14237"/>
                    <a:pt x="21600" y="12752"/>
                    <a:pt x="21600" y="10911"/>
                  </a:cubicBezTo>
                  <a:cubicBezTo>
                    <a:pt x="21600" y="4895"/>
                    <a:pt x="16759" y="0"/>
                    <a:pt x="10803" y="0"/>
                  </a:cubicBezTo>
                  <a:close/>
                </a:path>
              </a:pathLst>
            </a:custGeom>
            <a:solidFill>
              <a:srgbClr val="063951"/>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2400" b="0" i="0" u="none" strike="noStrike" kern="0" cap="none" spc="0" normalizeH="0" baseline="0" noProof="0" dirty="0">
                <a:ln>
                  <a:noFill/>
                </a:ln>
                <a:solidFill>
                  <a:prstClr val="black"/>
                </a:solidFill>
                <a:effectLst/>
                <a:uLnTx/>
                <a:uFillTx/>
              </a:endParaRPr>
            </a:p>
          </p:txBody>
        </p:sp>
        <p:sp>
          <p:nvSpPr>
            <p:cNvPr id="52" name="TextBox 51">
              <a:extLst>
                <a:ext uri="{FF2B5EF4-FFF2-40B4-BE49-F238E27FC236}">
                  <a16:creationId xmlns:a16="http://schemas.microsoft.com/office/drawing/2014/main" id="{AC046811-AAFC-46EF-A75D-A55CF84EA54E}"/>
                </a:ext>
              </a:extLst>
            </p:cNvPr>
            <p:cNvSpPr txBox="1"/>
            <p:nvPr/>
          </p:nvSpPr>
          <p:spPr>
            <a:xfrm>
              <a:off x="6152110" y="826550"/>
              <a:ext cx="1806185" cy="400110"/>
            </a:xfrm>
            <a:prstGeom prst="rect">
              <a:avLst/>
            </a:prstGeom>
            <a:noFill/>
          </p:spPr>
          <p:txBody>
            <a:bodyPr wrap="square" lIns="0" rIns="0" rtlCol="0" anchor="b">
              <a:spAutoFit/>
            </a:bodyPr>
            <a:lstStyle/>
            <a:p>
              <a:pPr lvl="0" algn="ctr" defTabSz="914400"/>
              <a:r>
                <a:rPr lang="en-US" sz="2000" b="1" kern="0" noProof="1">
                  <a:solidFill>
                    <a:srgbClr val="063951"/>
                  </a:solidFill>
                </a:rPr>
                <a:t>Pay-As-You-Go</a:t>
              </a:r>
            </a:p>
          </p:txBody>
        </p:sp>
      </p:grpSp>
      <p:pic>
        <p:nvPicPr>
          <p:cNvPr id="27" name="Picture 26">
            <a:extLst>
              <a:ext uri="{FF2B5EF4-FFF2-40B4-BE49-F238E27FC236}">
                <a16:creationId xmlns:a16="http://schemas.microsoft.com/office/drawing/2014/main" id="{100A35AD-D732-43ED-AE2F-DF6CC9206D9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96291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ear whitout slide number">
  <a:themeElements>
    <a:clrScheme name="Vitamin C">
      <a:dk1>
        <a:srgbClr val="000000"/>
      </a:dk1>
      <a:lt1>
        <a:srgbClr val="FFFFFF"/>
      </a:lt1>
      <a:dk2>
        <a:srgbClr val="202125"/>
      </a:dk2>
      <a:lt2>
        <a:srgbClr val="FFFCFF"/>
      </a:lt2>
      <a:accent1>
        <a:srgbClr val="004B62"/>
      </a:accent1>
      <a:accent2>
        <a:srgbClr val="22957B"/>
      </a:accent2>
      <a:accent3>
        <a:srgbClr val="C5E041"/>
      </a:accent3>
      <a:accent4>
        <a:srgbClr val="FEE419"/>
      </a:accent4>
      <a:accent5>
        <a:srgbClr val="FD7F00"/>
      </a:accent5>
      <a:accent6>
        <a:srgbClr val="EE3B42"/>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38351</TotalTime>
  <Words>736</Words>
  <Application>Microsoft Office PowerPoint</Application>
  <PresentationFormat>On-screen Show (16:9)</PresentationFormat>
  <Paragraphs>107</Paragraphs>
  <Slides>28</Slides>
  <Notes>2</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28</vt:i4>
      </vt:variant>
    </vt:vector>
  </HeadingPairs>
  <TitlesOfParts>
    <vt:vector size="44" baseType="lpstr">
      <vt:lpstr>AmazonEmber</vt:lpstr>
      <vt:lpstr>Arial</vt:lpstr>
      <vt:lpstr>Calibri</vt:lpstr>
      <vt:lpstr>Calibri Light</vt:lpstr>
      <vt:lpstr>FontAwesome</vt:lpstr>
      <vt:lpstr>Gill Sans MT</vt:lpstr>
      <vt:lpstr>Lato</vt:lpstr>
      <vt:lpstr>Lato Regular</vt:lpstr>
      <vt:lpstr>Raleway</vt:lpstr>
      <vt:lpstr>Raleway Black</vt:lpstr>
      <vt:lpstr>Raleway Light</vt:lpstr>
      <vt:lpstr>Segoe UI</vt:lpstr>
      <vt:lpstr>Diseño personalizado</vt:lpstr>
      <vt:lpstr>Clear whitout slide number</vt:lpstr>
      <vt:lpstr>1_Diseño personalizado</vt:lpstr>
      <vt:lpstr>2_Diseño personalizado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richa goal</dc:creator>
  <cp:lastModifiedBy>intellipaat-chat</cp:lastModifiedBy>
  <cp:revision>1227</cp:revision>
  <dcterms:created xsi:type="dcterms:W3CDTF">2016-05-27T21:17:44Z</dcterms:created>
  <dcterms:modified xsi:type="dcterms:W3CDTF">2019-11-05T09:31:14Z</dcterms:modified>
</cp:coreProperties>
</file>